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1"/>
  </p:notesMasterIdLst>
  <p:sldIdLst>
    <p:sldId id="256" r:id="rId2"/>
    <p:sldId id="2147480014" r:id="rId3"/>
    <p:sldId id="2147480015" r:id="rId4"/>
    <p:sldId id="2147480016" r:id="rId5"/>
    <p:sldId id="2147480017" r:id="rId6"/>
    <p:sldId id="2147480018" r:id="rId7"/>
    <p:sldId id="2147480026" r:id="rId8"/>
    <p:sldId id="2147480029" r:id="rId9"/>
    <p:sldId id="2147480023"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D9D9D9"/>
    <a:srgbClr val="C3CFE1"/>
    <a:srgbClr val="DFE5EF"/>
    <a:srgbClr val="6F8DB9"/>
    <a:srgbClr val="364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0785" autoAdjust="0"/>
  </p:normalViewPr>
  <p:slideViewPr>
    <p:cSldViewPr snapToGrid="0">
      <p:cViewPr varScale="1">
        <p:scale>
          <a:sx n="91" d="100"/>
          <a:sy n="91" d="100"/>
        </p:scale>
        <p:origin x="12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F79D1-48E4-4C8D-9C18-6A7548197789}"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B6F64-71E0-4B28-B8FF-7E0C34221062}" type="slidenum">
              <a:rPr lang="en-US" smtClean="0"/>
              <a:t>‹#›</a:t>
            </a:fld>
            <a:endParaRPr lang="en-US"/>
          </a:p>
        </p:txBody>
      </p:sp>
    </p:spTree>
    <p:extLst>
      <p:ext uri="{BB962C8B-B14F-4D97-AF65-F5344CB8AC3E}">
        <p14:creationId xmlns:p14="http://schemas.microsoft.com/office/powerpoint/2010/main" val="187191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958935-88FB-4ACC-944A-5F92DB828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31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Grün</a:t>
            </a:r>
            <a:r>
              <a:rPr lang="en-US" dirty="0"/>
              <a:t>: #00B050</a:t>
            </a:r>
          </a:p>
          <a:p>
            <a:r>
              <a:rPr lang="en-US" dirty="0"/>
              <a:t>Orange: #FFC000</a:t>
            </a:r>
          </a:p>
          <a:p>
            <a:r>
              <a:rPr lang="en-US" dirty="0"/>
              <a:t>Rot: #FF0000</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958935-88FB-4ACC-944A-5F92DB82876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45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2.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emf"/><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12.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14.jpe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22.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3.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8.emf"/><Relationship Id="rId9"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oleObject" Target="../embeddings/oleObject23.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4.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8.emf"/><Relationship Id="rId9"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oleObject" Target="../embeddings/oleObject28.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oleObject" Target="../embeddings/oleObject29.bin"/><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 Id="rId9"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26.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27.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30.emf"/><Relationship Id="rId4" Type="http://schemas.openxmlformats.org/officeDocument/2006/relationships/oleObject" Target="../embeddings/oleObject35.bin"/></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8.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8.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8.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8.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blatt">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5291BE2F-E67B-4EDC-A7DB-188AA2A9851A}"/>
              </a:ext>
            </a:extLst>
          </p:cNvPr>
          <p:cNvGraphicFramePr>
            <a:graphicFrameLocks noChangeAspect="1"/>
          </p:cNvGraphicFramePr>
          <p:nvPr userDrawn="1">
            <p:custDataLst>
              <p:tags r:id="rId1"/>
            </p:custDataLst>
            <p:extLst>
              <p:ext uri="{D42A27DB-BD31-4B8C-83A1-F6EECF244321}">
                <p14:modId xmlns:p14="http://schemas.microsoft.com/office/powerpoint/2010/main" val="4047952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2" name="Objekt 1" hidden="1">
                        <a:extLst>
                          <a:ext uri="{FF2B5EF4-FFF2-40B4-BE49-F238E27FC236}">
                            <a16:creationId xmlns:a16="http://schemas.microsoft.com/office/drawing/2014/main" id="{5291BE2F-E67B-4EDC-A7DB-188AA2A985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35">
            <a:extLst>
              <a:ext uri="{FF2B5EF4-FFF2-40B4-BE49-F238E27FC236}">
                <a16:creationId xmlns:a16="http://schemas.microsoft.com/office/drawing/2014/main" id="{A8625556-46D9-F338-43F1-1759291CE0A0}"/>
              </a:ext>
            </a:extLst>
          </p:cNvPr>
          <p:cNvSpPr txBox="1">
            <a:spLocks noChangeArrowheads="1"/>
          </p:cNvSpPr>
          <p:nvPr userDrawn="1"/>
        </p:nvSpPr>
        <p:spPr bwMode="auto">
          <a:xfrm>
            <a:off x="3175" y="6138803"/>
            <a:ext cx="12188825" cy="750029"/>
          </a:xfrm>
          <a:prstGeom prst="rect">
            <a:avLst/>
          </a:prstGeom>
          <a:solidFill>
            <a:schemeClr val="bg1"/>
          </a:solidFill>
          <a:ln w="9525">
            <a:noFill/>
            <a:miter lim="800000"/>
            <a:headEnd/>
            <a:tailEnd/>
          </a:ln>
        </p:spPr>
        <p:txBody>
          <a:bodyPr vert="horz" wrap="square" lIns="91440" tIns="45720" rIns="91440" bIns="108000" numCol="1" anchor="b" anchorCtr="0" compatLnSpc="1">
            <a:prstTxWarp prst="textNoShape">
              <a:avLst/>
            </a:prstTxWarp>
          </a:bodyPr>
          <a:lstStyle>
            <a:lvl1pPr algn="l" defTabSz="914400" rtl="0" eaLnBrk="1" latinLnBrk="0" hangingPunct="1">
              <a:lnSpc>
                <a:spcPct val="90000"/>
              </a:lnSpc>
              <a:spcBef>
                <a:spcPct val="0"/>
              </a:spcBef>
              <a:buNone/>
              <a:defRPr sz="3000" b="1" kern="1200">
                <a:solidFill>
                  <a:schemeClr val="tx2"/>
                </a:solidFill>
                <a:latin typeface="+mj-lt"/>
                <a:ea typeface="+mj-ea"/>
                <a:cs typeface="+mj-cs"/>
              </a:defRPr>
            </a:lvl1pPr>
          </a:lstStyle>
          <a:p>
            <a:endParaRPr lang="de-DE"/>
          </a:p>
        </p:txBody>
      </p:sp>
      <p:sp>
        <p:nvSpPr>
          <p:cNvPr id="5" name="Textplatzhalter 3">
            <a:extLst>
              <a:ext uri="{FF2B5EF4-FFF2-40B4-BE49-F238E27FC236}">
                <a16:creationId xmlns:a16="http://schemas.microsoft.com/office/drawing/2014/main" id="{87BFE874-0766-BE46-898C-DE5384832BB7}"/>
              </a:ext>
            </a:extLst>
          </p:cNvPr>
          <p:cNvSpPr txBox="1">
            <a:spLocks/>
          </p:cNvSpPr>
          <p:nvPr userDrawn="1"/>
        </p:nvSpPr>
        <p:spPr>
          <a:xfrm>
            <a:off x="1055440" y="3512805"/>
            <a:ext cx="4759025" cy="2940531"/>
          </a:xfrm>
          <a:prstGeom prst="rect">
            <a:avLst/>
          </a:prstGeom>
        </p:spPr>
        <p:txBody>
          <a:bodyPr vert="horz" wrap="square" lIns="0" tIns="0" rIns="0" bIns="0" rtlCol="0" anchor="t">
            <a:noAutofit/>
          </a:bodyPr>
          <a:lstStyle>
            <a:lvl1pPr marL="0" indent="0" algn="l" defTabSz="914400" rtl="0" eaLnBrk="1" latinLnBrk="0" hangingPunct="1">
              <a:spcBef>
                <a:spcPts val="3000"/>
              </a:spcBef>
              <a:spcAft>
                <a:spcPts val="0"/>
              </a:spcAft>
              <a:buFont typeface="Arial" pitchFamily="34" charset="0"/>
              <a:buNone/>
              <a:defRPr sz="1600" kern="1200">
                <a:solidFill>
                  <a:schemeClr val="tx1"/>
                </a:solidFill>
                <a:latin typeface="+mn-lt"/>
                <a:ea typeface="+mn-ea"/>
                <a:cs typeface="+mn-cs"/>
              </a:defRPr>
            </a:lvl1pPr>
            <a:lvl2pPr marL="144000" indent="-144000" algn="l" defTabSz="914400" rtl="0" eaLnBrk="1" latinLnBrk="0" hangingPunct="1">
              <a:spcBef>
                <a:spcPts val="3000"/>
              </a:spcBef>
              <a:spcAft>
                <a:spcPts val="0"/>
              </a:spcAft>
              <a:buFont typeface="Arial" panose="020B0604020202020204" pitchFamily="34" charset="0"/>
              <a:buChar char="•"/>
              <a:defRPr sz="1600" kern="1200">
                <a:solidFill>
                  <a:schemeClr val="tx1"/>
                </a:solidFill>
                <a:latin typeface="+mn-lt"/>
                <a:ea typeface="+mn-ea"/>
                <a:cs typeface="+mn-cs"/>
              </a:defRPr>
            </a:lvl2pPr>
            <a:lvl3pPr marL="288000" indent="-144000" algn="l" defTabSz="914400" rtl="0" eaLnBrk="1" latinLnBrk="0" hangingPunct="1">
              <a:spcBef>
                <a:spcPts val="3000"/>
              </a:spcBef>
              <a:spcAft>
                <a:spcPts val="0"/>
              </a:spcAft>
              <a:buFont typeface="Arial" panose="020B0604020202020204" pitchFamily="34" charset="0"/>
              <a:buChar char="•"/>
              <a:defRPr sz="1600" kern="1200">
                <a:solidFill>
                  <a:schemeClr val="tx1"/>
                </a:solidFill>
                <a:latin typeface="+mn-lt"/>
                <a:ea typeface="+mn-ea"/>
                <a:cs typeface="+mn-cs"/>
              </a:defRPr>
            </a:lvl3pPr>
            <a:lvl4pPr marL="432000" indent="-144000" algn="l" defTabSz="914400" rtl="0" eaLnBrk="1" latinLnBrk="0" hangingPunct="1">
              <a:spcBef>
                <a:spcPts val="3000"/>
              </a:spcBef>
              <a:spcAft>
                <a:spcPts val="0"/>
              </a:spcAft>
              <a:buSzPct val="10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spcBef>
                <a:spcPts val="3000"/>
              </a:spcBef>
              <a:spcAft>
                <a:spcPts val="0"/>
              </a:spcAft>
              <a:buSzPct val="10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spcBef>
                <a:spcPts val="0"/>
              </a:spcBef>
              <a:spcAft>
                <a:spcPts val="0"/>
              </a:spcAft>
              <a:buSzPct val="10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spcBef>
                <a:spcPts val="0"/>
              </a:spcBef>
              <a:spcAft>
                <a:spcPts val="0"/>
              </a:spcAft>
              <a:buSzPct val="100000"/>
              <a:buFont typeface="Arial" panose="020B0604020202020204" pitchFamily="34" charset="0"/>
              <a:buChar char="•"/>
              <a:defRPr sz="1600" kern="1200" baseline="0">
                <a:solidFill>
                  <a:schemeClr val="tx1"/>
                </a:solidFill>
                <a:latin typeface="+mn-lt"/>
                <a:ea typeface="+mn-ea"/>
                <a:cs typeface="+mn-cs"/>
              </a:defRPr>
            </a:lvl9pPr>
          </a:lstStyle>
          <a:p>
            <a:pPr>
              <a:spcBef>
                <a:spcPts val="2200"/>
              </a:spcBef>
            </a:pPr>
            <a:endParaRPr lang="de-DE"/>
          </a:p>
        </p:txBody>
      </p:sp>
      <p:sp>
        <p:nvSpPr>
          <p:cNvPr id="8" name="Rectangle 93">
            <a:extLst>
              <a:ext uri="{FF2B5EF4-FFF2-40B4-BE49-F238E27FC236}">
                <a16:creationId xmlns:a16="http://schemas.microsoft.com/office/drawing/2014/main" id="{B816A991-8DA6-0DE0-5432-6AB4B6495C2C}"/>
              </a:ext>
            </a:extLst>
          </p:cNvPr>
          <p:cNvSpPr>
            <a:spLocks noChangeArrowheads="1"/>
          </p:cNvSpPr>
          <p:nvPr userDrawn="1"/>
        </p:nvSpPr>
        <p:spPr bwMode="auto">
          <a:xfrm>
            <a:off x="335360" y="4924325"/>
            <a:ext cx="477762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algn="l">
              <a:spcBef>
                <a:spcPct val="20000"/>
              </a:spcBef>
              <a:buFont typeface="Monotype Sorts" pitchFamily="2" charset="2"/>
              <a:buChar char="r"/>
              <a:tabLst>
                <a:tab pos="0" algn="l"/>
                <a:tab pos="1955800" algn="l"/>
                <a:tab pos="4384675" algn="l"/>
              </a:tabLst>
              <a:defRPr>
                <a:solidFill>
                  <a:schemeClr val="tx1"/>
                </a:solidFill>
                <a:latin typeface="Arial" charset="0"/>
              </a:defRPr>
            </a:lvl1pPr>
            <a:lvl2pPr marL="742950" indent="-285750" algn="l">
              <a:spcBef>
                <a:spcPct val="20000"/>
              </a:spcBef>
              <a:buChar char="•"/>
              <a:tabLst>
                <a:tab pos="0" algn="l"/>
                <a:tab pos="1955800" algn="l"/>
                <a:tab pos="4384675" algn="l"/>
              </a:tabLst>
              <a:defRPr>
                <a:solidFill>
                  <a:schemeClr val="tx1"/>
                </a:solidFill>
                <a:latin typeface="Arial" charset="0"/>
              </a:defRPr>
            </a:lvl2pPr>
            <a:lvl3pPr marL="1143000" indent="-228600" algn="l">
              <a:spcBef>
                <a:spcPct val="20000"/>
              </a:spcBef>
              <a:buChar char="–"/>
              <a:tabLst>
                <a:tab pos="0" algn="l"/>
                <a:tab pos="1955800" algn="l"/>
                <a:tab pos="4384675" algn="l"/>
              </a:tabLst>
              <a:defRPr sz="1400">
                <a:solidFill>
                  <a:schemeClr val="tx1"/>
                </a:solidFill>
                <a:latin typeface="Arial" charset="0"/>
              </a:defRPr>
            </a:lvl3pPr>
            <a:lvl4pPr marL="1600200" indent="-228600" algn="l">
              <a:spcBef>
                <a:spcPct val="20000"/>
              </a:spcBef>
              <a:buChar char="–"/>
              <a:tabLst>
                <a:tab pos="0" algn="l"/>
                <a:tab pos="1955800" algn="l"/>
                <a:tab pos="4384675" algn="l"/>
              </a:tabLst>
              <a:defRPr sz="1400">
                <a:solidFill>
                  <a:schemeClr val="tx1"/>
                </a:solidFill>
                <a:latin typeface="Arial" charset="0"/>
              </a:defRPr>
            </a:lvl4pPr>
            <a:lvl5pPr marL="2057400" indent="-228600" algn="l">
              <a:spcBef>
                <a:spcPct val="20000"/>
              </a:spcBef>
              <a:buChar char="»"/>
              <a:tabLst>
                <a:tab pos="0" algn="l"/>
                <a:tab pos="1955800" algn="l"/>
                <a:tab pos="4384675" algn="l"/>
              </a:tabLst>
              <a:defRPr sz="1200">
                <a:solidFill>
                  <a:schemeClr val="tx1"/>
                </a:solidFill>
                <a:latin typeface="Arial" charset="0"/>
              </a:defRPr>
            </a:lvl5pPr>
            <a:lvl6pPr marL="2514600" indent="-228600" eaLnBrk="0" fontAlgn="base" hangingPunct="0">
              <a:spcBef>
                <a:spcPct val="20000"/>
              </a:spcBef>
              <a:spcAft>
                <a:spcPct val="0"/>
              </a:spcAft>
              <a:buChar char="»"/>
              <a:tabLst>
                <a:tab pos="0" algn="l"/>
                <a:tab pos="1955800" algn="l"/>
                <a:tab pos="4384675" algn="l"/>
              </a:tabLst>
              <a:defRPr sz="1200">
                <a:solidFill>
                  <a:schemeClr val="tx1"/>
                </a:solidFill>
                <a:latin typeface="Arial" charset="0"/>
              </a:defRPr>
            </a:lvl6pPr>
            <a:lvl7pPr marL="2971800" indent="-228600" eaLnBrk="0" fontAlgn="base" hangingPunct="0">
              <a:spcBef>
                <a:spcPct val="20000"/>
              </a:spcBef>
              <a:spcAft>
                <a:spcPct val="0"/>
              </a:spcAft>
              <a:buChar char="»"/>
              <a:tabLst>
                <a:tab pos="0" algn="l"/>
                <a:tab pos="1955800" algn="l"/>
                <a:tab pos="4384675" algn="l"/>
              </a:tabLst>
              <a:defRPr sz="1200">
                <a:solidFill>
                  <a:schemeClr val="tx1"/>
                </a:solidFill>
                <a:latin typeface="Arial" charset="0"/>
              </a:defRPr>
            </a:lvl7pPr>
            <a:lvl8pPr marL="3429000" indent="-228600" eaLnBrk="0" fontAlgn="base" hangingPunct="0">
              <a:spcBef>
                <a:spcPct val="20000"/>
              </a:spcBef>
              <a:spcAft>
                <a:spcPct val="0"/>
              </a:spcAft>
              <a:buChar char="»"/>
              <a:tabLst>
                <a:tab pos="0" algn="l"/>
                <a:tab pos="1955800" algn="l"/>
                <a:tab pos="4384675" algn="l"/>
              </a:tabLst>
              <a:defRPr sz="1200">
                <a:solidFill>
                  <a:schemeClr val="tx1"/>
                </a:solidFill>
                <a:latin typeface="Arial" charset="0"/>
              </a:defRPr>
            </a:lvl8pPr>
            <a:lvl9pPr marL="3886200" indent="-228600" eaLnBrk="0" fontAlgn="base" hangingPunct="0">
              <a:spcBef>
                <a:spcPct val="20000"/>
              </a:spcBef>
              <a:spcAft>
                <a:spcPct val="0"/>
              </a:spcAft>
              <a:buChar char="»"/>
              <a:tabLst>
                <a:tab pos="0" algn="l"/>
                <a:tab pos="1955800" algn="l"/>
                <a:tab pos="4384675" algn="l"/>
              </a:tabLst>
              <a:defRPr sz="1200">
                <a:solidFill>
                  <a:schemeClr val="tx1"/>
                </a:solidFill>
                <a:latin typeface="Arial" charset="0"/>
              </a:defRPr>
            </a:lvl9pPr>
          </a:lstStyle>
          <a:p>
            <a:pPr algn="l">
              <a:spcBef>
                <a:spcPct val="0"/>
              </a:spcBef>
              <a:buFontTx/>
              <a:buNone/>
            </a:pPr>
            <a:r>
              <a:rPr lang="de-DE" altLang="de-DE" sz="1200" b="0"/>
              <a:t>Univ.-Prof. Dr. Dr. h.</a:t>
            </a:r>
            <a:r>
              <a:rPr lang="de-DE" altLang="de-DE" sz="600" b="0"/>
              <a:t> </a:t>
            </a:r>
            <a:r>
              <a:rPr lang="de-DE" altLang="de-DE" sz="1200" b="0"/>
              <a:t>c. </a:t>
            </a:r>
            <a:r>
              <a:rPr lang="de-DE" altLang="de-DE" sz="1200" b="0" err="1"/>
              <a:t>mult</a:t>
            </a:r>
            <a:r>
              <a:rPr lang="de-DE" altLang="de-DE" sz="1200" b="0"/>
              <a:t>. </a:t>
            </a:r>
            <a:r>
              <a:rPr lang="de-DE" altLang="de-DE" sz="1200"/>
              <a:t>Horst Wildemann and </a:t>
            </a:r>
            <a:r>
              <a:rPr lang="de-DE" altLang="de-DE" sz="1200" err="1"/>
              <a:t>employees</a:t>
            </a:r>
            <a:endParaRPr lang="de-DE" altLang="de-DE" sz="1200" b="0"/>
          </a:p>
        </p:txBody>
      </p:sp>
      <p:sp>
        <p:nvSpPr>
          <p:cNvPr id="9" name="Rectangle 35">
            <a:extLst>
              <a:ext uri="{FF2B5EF4-FFF2-40B4-BE49-F238E27FC236}">
                <a16:creationId xmlns:a16="http://schemas.microsoft.com/office/drawing/2014/main" id="{D08C3645-9719-B2F3-3A67-B436A39F082B}"/>
              </a:ext>
            </a:extLst>
          </p:cNvPr>
          <p:cNvSpPr>
            <a:spLocks noGrp="1" noChangeArrowheads="1"/>
          </p:cNvSpPr>
          <p:nvPr>
            <p:ph type="title" hasCustomPrompt="1"/>
          </p:nvPr>
        </p:nvSpPr>
        <p:spPr bwMode="auto">
          <a:xfrm>
            <a:off x="335360" y="5108991"/>
            <a:ext cx="4759025" cy="119973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a:solidFill>
                  <a:schemeClr val="tx1"/>
                </a:solidFill>
              </a:defRPr>
            </a:lvl1pPr>
          </a:lstStyle>
          <a:p>
            <a:pPr lvl="0"/>
            <a:r>
              <a:rPr lang="de-DE"/>
              <a:t>Titel</a:t>
            </a:r>
          </a:p>
        </p:txBody>
      </p:sp>
      <p:pic>
        <p:nvPicPr>
          <p:cNvPr id="6" name="Grafik 5">
            <a:extLst>
              <a:ext uri="{FF2B5EF4-FFF2-40B4-BE49-F238E27FC236}">
                <a16:creationId xmlns:a16="http://schemas.microsoft.com/office/drawing/2014/main" id="{78061C15-9E7D-C02F-EB9C-D9018D9C489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681" y="715921"/>
            <a:ext cx="3337668" cy="984887"/>
          </a:xfrm>
          <a:prstGeom prst="rect">
            <a:avLst/>
          </a:prstGeom>
        </p:spPr>
      </p:pic>
      <p:pic>
        <p:nvPicPr>
          <p:cNvPr id="7" name="Grafik 6" descr="Ein Bild, das Logo enthält.&#10;&#10;Automatisch generierte Beschreibung">
            <a:extLst>
              <a:ext uri="{FF2B5EF4-FFF2-40B4-BE49-F238E27FC236}">
                <a16:creationId xmlns:a16="http://schemas.microsoft.com/office/drawing/2014/main" id="{03EFF0AA-2A78-F5CD-EBCA-F31A11CD59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372405" y="350688"/>
            <a:ext cx="409846" cy="216000"/>
          </a:xfrm>
          <a:prstGeom prst="rect">
            <a:avLst/>
          </a:prstGeom>
        </p:spPr>
      </p:pic>
      <p:pic>
        <p:nvPicPr>
          <p:cNvPr id="10" name="Picture 5" descr="A screenshot of a cell phone on a table&#10;&#10;Description automatically generated">
            <a:extLst>
              <a:ext uri="{FF2B5EF4-FFF2-40B4-BE49-F238E27FC236}">
                <a16:creationId xmlns:a16="http://schemas.microsoft.com/office/drawing/2014/main" id="{CCDBF1B9-E909-410F-864C-EBB6E387FA92}"/>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0875" t="4788" r="12614" b="71270"/>
          <a:stretch/>
        </p:blipFill>
        <p:spPr>
          <a:xfrm>
            <a:off x="10944770" y="332656"/>
            <a:ext cx="911870" cy="270000"/>
          </a:xfrm>
          <a:prstGeom prst="rect">
            <a:avLst/>
          </a:prstGeom>
        </p:spPr>
      </p:pic>
      <p:pic>
        <p:nvPicPr>
          <p:cNvPr id="4" name="Picture 2">
            <a:extLst>
              <a:ext uri="{FF2B5EF4-FFF2-40B4-BE49-F238E27FC236}">
                <a16:creationId xmlns:a16="http://schemas.microsoft.com/office/drawing/2014/main" id="{DD169F6A-0139-E949-E634-51C424CA257A}"/>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rot="5400000">
            <a:off x="6909172" y="1607717"/>
            <a:ext cx="6739167" cy="379078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fik 14">
            <a:extLst>
              <a:ext uri="{FF2B5EF4-FFF2-40B4-BE49-F238E27FC236}">
                <a16:creationId xmlns:a16="http://schemas.microsoft.com/office/drawing/2014/main" id="{945692FD-DA4E-6178-138B-59DB9D26C6F3}"/>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2387" t="22179" r="22387" b="22419"/>
          <a:stretch/>
        </p:blipFill>
        <p:spPr>
          <a:xfrm>
            <a:off x="11255706" y="4357277"/>
            <a:ext cx="570048" cy="529209"/>
          </a:xfrm>
          <a:prstGeom prst="rect">
            <a:avLst/>
          </a:prstGeom>
        </p:spPr>
      </p:pic>
    </p:spTree>
    <p:extLst>
      <p:ext uri="{BB962C8B-B14F-4D97-AF65-F5344CB8AC3E}">
        <p14:creationId xmlns:p14="http://schemas.microsoft.com/office/powerpoint/2010/main" val="1849783428"/>
      </p:ext>
    </p:extLst>
  </p:cSld>
  <p:clrMapOvr>
    <a:masterClrMapping/>
  </p:clrMapOvr>
  <p:extLst>
    <p:ext uri="{DCECCB84-F9BA-43D5-87BE-67443E8EF086}">
      <p15:sldGuideLst xmlns:p15="http://schemas.microsoft.com/office/powerpoint/2012/main">
        <p15:guide id="1" orient="horz" pos="2160">
          <p15:clr>
            <a:srgbClr val="FBAE40"/>
          </p15:clr>
        </p15:guide>
        <p15:guide id="4" pos="7423">
          <p15:clr>
            <a:srgbClr val="FBAE40"/>
          </p15:clr>
        </p15:guide>
        <p15:guide id="5" orient="horz" pos="3974">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u_50/50">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2898029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hteck 30">
            <a:extLst>
              <a:ext uri="{FF2B5EF4-FFF2-40B4-BE49-F238E27FC236}">
                <a16:creationId xmlns:a16="http://schemas.microsoft.com/office/drawing/2014/main" id="{EE12F2AD-FF59-35CA-2D26-8CC72CF2F557}"/>
              </a:ext>
            </a:extLst>
          </p:cNvPr>
          <p:cNvSpPr/>
          <p:nvPr userDrawn="1"/>
        </p:nvSpPr>
        <p:spPr>
          <a:xfrm>
            <a:off x="6096000" y="0"/>
            <a:ext cx="6096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35"/>
          <p:cNvSpPr>
            <a:spLocks noGrp="1" noChangeArrowheads="1"/>
          </p:cNvSpPr>
          <p:nvPr>
            <p:ph type="title" hasCustomPrompt="1"/>
          </p:nvPr>
        </p:nvSpPr>
        <p:spPr bwMode="auto">
          <a:xfrm>
            <a:off x="334962" y="0"/>
            <a:ext cx="576103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23" name="Textplatzhalter 22">
            <a:extLst>
              <a:ext uri="{FF2B5EF4-FFF2-40B4-BE49-F238E27FC236}">
                <a16:creationId xmlns:a16="http://schemas.microsoft.com/office/drawing/2014/main" id="{F2D5E532-48F7-67CA-6B44-5AD9CB5B3F35}"/>
              </a:ext>
            </a:extLst>
          </p:cNvPr>
          <p:cNvSpPr>
            <a:spLocks noGrp="1"/>
          </p:cNvSpPr>
          <p:nvPr>
            <p:ph type="body" sz="quarter" idx="10" hasCustomPrompt="1"/>
          </p:nvPr>
        </p:nvSpPr>
        <p:spPr>
          <a:xfrm>
            <a:off x="6096000" y="0"/>
            <a:ext cx="5761038" cy="914399"/>
          </a:xfrm>
          <a:prstGeom prst="rect">
            <a:avLst/>
          </a:prstGeom>
        </p:spPr>
        <p:txBody>
          <a:bodyPr bIns="108000" anchor="b"/>
          <a:lstStyle>
            <a:lvl1pPr marL="0" indent="0">
              <a:buNone/>
              <a:defRPr sz="2400" b="1">
                <a:solidFill>
                  <a:schemeClr val="bg1"/>
                </a:solidFill>
              </a:defRPr>
            </a:lvl1pPr>
          </a:lstStyle>
          <a:p>
            <a:pPr lvl="0"/>
            <a:r>
              <a:rPr lang="de-DE"/>
              <a:t>Actiontitle</a:t>
            </a:r>
          </a:p>
        </p:txBody>
      </p:sp>
      <p:sp>
        <p:nvSpPr>
          <p:cNvPr id="4" name="Textfeld 1">
            <a:extLst>
              <a:ext uri="{FF2B5EF4-FFF2-40B4-BE49-F238E27FC236}">
                <a16:creationId xmlns:a16="http://schemas.microsoft.com/office/drawing/2014/main" id="{79F1DC8E-4B36-F971-5E8A-F90F99717273}"/>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
        <p:nvSpPr>
          <p:cNvPr id="5" name="Textplatzhalter 4">
            <a:extLst>
              <a:ext uri="{FF2B5EF4-FFF2-40B4-BE49-F238E27FC236}">
                <a16:creationId xmlns:a16="http://schemas.microsoft.com/office/drawing/2014/main" id="{247B82F4-BD31-3966-29D7-EAD900284066}"/>
              </a:ext>
            </a:extLst>
          </p:cNvPr>
          <p:cNvSpPr>
            <a:spLocks noGrp="1"/>
          </p:cNvSpPr>
          <p:nvPr>
            <p:ph type="body" sz="quarter" idx="11"/>
          </p:nvPr>
        </p:nvSpPr>
        <p:spPr>
          <a:xfrm>
            <a:off x="342000" y="1061999"/>
            <a:ext cx="5754000" cy="5246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7">
            <a:extLst>
              <a:ext uri="{FF2B5EF4-FFF2-40B4-BE49-F238E27FC236}">
                <a16:creationId xmlns:a16="http://schemas.microsoft.com/office/drawing/2014/main" id="{64D767B1-5ADB-C8AF-2873-39BC058F8655}"/>
              </a:ext>
            </a:extLst>
          </p:cNvPr>
          <p:cNvSpPr>
            <a:spLocks noGrp="1"/>
          </p:cNvSpPr>
          <p:nvPr>
            <p:ph type="body" sz="quarter" idx="12"/>
          </p:nvPr>
        </p:nvSpPr>
        <p:spPr>
          <a:xfrm>
            <a:off x="6167438" y="1062038"/>
            <a:ext cx="5689600"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2">
            <a:extLst>
              <a:ext uri="{FF2B5EF4-FFF2-40B4-BE49-F238E27FC236}">
                <a16:creationId xmlns:a16="http://schemas.microsoft.com/office/drawing/2014/main" id="{14E780FA-EBA2-34FB-FE20-CD92D4628219}"/>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1761509186"/>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u_50/50 Links">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1758034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hteck 30">
            <a:extLst>
              <a:ext uri="{FF2B5EF4-FFF2-40B4-BE49-F238E27FC236}">
                <a16:creationId xmlns:a16="http://schemas.microsoft.com/office/drawing/2014/main" id="{EE12F2AD-FF59-35CA-2D26-8CC72CF2F557}"/>
              </a:ext>
            </a:extLst>
          </p:cNvPr>
          <p:cNvSpPr/>
          <p:nvPr userDrawn="1"/>
        </p:nvSpPr>
        <p:spPr>
          <a:xfrm>
            <a:off x="0" y="0"/>
            <a:ext cx="6096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platzhalter 22">
            <a:extLst>
              <a:ext uri="{FF2B5EF4-FFF2-40B4-BE49-F238E27FC236}">
                <a16:creationId xmlns:a16="http://schemas.microsoft.com/office/drawing/2014/main" id="{F2D5E532-48F7-67CA-6B44-5AD9CB5B3F35}"/>
              </a:ext>
            </a:extLst>
          </p:cNvPr>
          <p:cNvSpPr>
            <a:spLocks noGrp="1"/>
          </p:cNvSpPr>
          <p:nvPr>
            <p:ph type="body" sz="quarter" idx="10" hasCustomPrompt="1"/>
          </p:nvPr>
        </p:nvSpPr>
        <p:spPr>
          <a:xfrm>
            <a:off x="6096000" y="0"/>
            <a:ext cx="5761038" cy="914399"/>
          </a:xfrm>
          <a:prstGeom prst="rect">
            <a:avLst/>
          </a:prstGeom>
        </p:spPr>
        <p:txBody>
          <a:bodyPr bIns="108000" anchor="b"/>
          <a:lstStyle>
            <a:lvl1pPr marL="0" indent="0">
              <a:buNone/>
              <a:defRPr sz="2400" b="1">
                <a:solidFill>
                  <a:schemeClr val="tx1"/>
                </a:solidFill>
              </a:defRPr>
            </a:lvl1pPr>
          </a:lstStyle>
          <a:p>
            <a:pPr lvl="0"/>
            <a:r>
              <a:rPr lang="de-DE"/>
              <a:t>Actiontitle</a:t>
            </a:r>
          </a:p>
        </p:txBody>
      </p:sp>
      <p:sp>
        <p:nvSpPr>
          <p:cNvPr id="5" name="Textplatzhalter 4">
            <a:extLst>
              <a:ext uri="{FF2B5EF4-FFF2-40B4-BE49-F238E27FC236}">
                <a16:creationId xmlns:a16="http://schemas.microsoft.com/office/drawing/2014/main" id="{247B82F4-BD31-3966-29D7-EAD900284066}"/>
              </a:ext>
            </a:extLst>
          </p:cNvPr>
          <p:cNvSpPr>
            <a:spLocks noGrp="1"/>
          </p:cNvSpPr>
          <p:nvPr>
            <p:ph type="body" sz="quarter" idx="11"/>
          </p:nvPr>
        </p:nvSpPr>
        <p:spPr>
          <a:xfrm>
            <a:off x="342000" y="1061999"/>
            <a:ext cx="5754000" cy="5246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7">
            <a:extLst>
              <a:ext uri="{FF2B5EF4-FFF2-40B4-BE49-F238E27FC236}">
                <a16:creationId xmlns:a16="http://schemas.microsoft.com/office/drawing/2014/main" id="{64D767B1-5ADB-C8AF-2873-39BC058F8655}"/>
              </a:ext>
            </a:extLst>
          </p:cNvPr>
          <p:cNvSpPr>
            <a:spLocks noGrp="1"/>
          </p:cNvSpPr>
          <p:nvPr>
            <p:ph type="body" sz="quarter" idx="12"/>
          </p:nvPr>
        </p:nvSpPr>
        <p:spPr>
          <a:xfrm>
            <a:off x="6167438" y="1062038"/>
            <a:ext cx="5689600"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2">
            <a:extLst>
              <a:ext uri="{FF2B5EF4-FFF2-40B4-BE49-F238E27FC236}">
                <a16:creationId xmlns:a16="http://schemas.microsoft.com/office/drawing/2014/main" id="{14E780FA-EBA2-34FB-FE20-CD92D4628219}"/>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solidFill>
              </a:defRPr>
            </a:lvl1pPr>
          </a:lstStyle>
          <a:p>
            <a:endParaRPr lang="de-DE"/>
          </a:p>
        </p:txBody>
      </p:sp>
      <p:pic>
        <p:nvPicPr>
          <p:cNvPr id="6" name="Grafik 5">
            <a:extLst>
              <a:ext uri="{FF2B5EF4-FFF2-40B4-BE49-F238E27FC236}">
                <a16:creationId xmlns:a16="http://schemas.microsoft.com/office/drawing/2014/main" id="{4F40B367-3238-6820-8E54-45AC54C6E4F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569" y="6517609"/>
            <a:ext cx="789373" cy="232930"/>
          </a:xfrm>
          <a:prstGeom prst="rect">
            <a:avLst/>
          </a:prstGeom>
        </p:spPr>
      </p:pic>
      <p:pic>
        <p:nvPicPr>
          <p:cNvPr id="7" name="Grafik 6" descr="Ein Bild, das Logo enthält.&#10;&#10;Automatisch generierte Beschreibung">
            <a:extLst>
              <a:ext uri="{FF2B5EF4-FFF2-40B4-BE49-F238E27FC236}">
                <a16:creationId xmlns:a16="http://schemas.microsoft.com/office/drawing/2014/main" id="{7C70FCD1-EA84-411D-DEC5-2DEC508BBFD9}"/>
              </a:ext>
            </a:extLst>
          </p:cNvPr>
          <p:cNvPicPr>
            <a:picLocks noChangeAspect="1"/>
          </p:cNvPicPr>
          <p:nvPr userDrawn="1"/>
        </p:nvPicPr>
        <p:blipFill>
          <a:blip r:embed="rId7">
            <a:biLevel thresh="25000"/>
            <a:extLst>
              <a:ext uri="{28A0092B-C50C-407E-A947-70E740481C1C}">
                <a14:useLocalDpi xmlns:a14="http://schemas.microsoft.com/office/drawing/2010/main" val="0"/>
              </a:ext>
            </a:extLst>
          </a:blip>
          <a:stretch>
            <a:fillRect/>
          </a:stretch>
        </p:blipFill>
        <p:spPr>
          <a:xfrm>
            <a:off x="1269879" y="6570908"/>
            <a:ext cx="293723" cy="154800"/>
          </a:xfrm>
          <a:prstGeom prst="rect">
            <a:avLst/>
          </a:prstGeom>
        </p:spPr>
      </p:pic>
      <p:pic>
        <p:nvPicPr>
          <p:cNvPr id="11" name="Grafik 10" descr="Ein Bild, das Text, Clipart enthält.&#10;&#10;Automatisch generierte Beschreibung">
            <a:extLst>
              <a:ext uri="{FF2B5EF4-FFF2-40B4-BE49-F238E27FC236}">
                <a16:creationId xmlns:a16="http://schemas.microsoft.com/office/drawing/2014/main" id="{C1411584-E111-4573-11A1-0657888DBE3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08539" y="6517609"/>
            <a:ext cx="655562" cy="198010"/>
          </a:xfrm>
          <a:prstGeom prst="rect">
            <a:avLst/>
          </a:prstGeom>
        </p:spPr>
      </p:pic>
      <p:sp>
        <p:nvSpPr>
          <p:cNvPr id="14" name="Rectangle 35"/>
          <p:cNvSpPr>
            <a:spLocks noGrp="1" noChangeArrowheads="1"/>
          </p:cNvSpPr>
          <p:nvPr>
            <p:ph type="title" hasCustomPrompt="1"/>
          </p:nvPr>
        </p:nvSpPr>
        <p:spPr bwMode="auto">
          <a:xfrm>
            <a:off x="334962" y="0"/>
            <a:ext cx="576103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chemeClr val="bg1"/>
                </a:solidFill>
              </a:defRPr>
            </a:lvl1pPr>
          </a:lstStyle>
          <a:p>
            <a:pPr lvl="0"/>
            <a:r>
              <a:rPr lang="de-DE"/>
              <a:t>Actiontitle</a:t>
            </a:r>
          </a:p>
        </p:txBody>
      </p:sp>
    </p:spTree>
    <p:extLst>
      <p:ext uri="{BB962C8B-B14F-4D97-AF65-F5344CB8AC3E}">
        <p14:creationId xmlns:p14="http://schemas.microsoft.com/office/powerpoint/2010/main" val="1591496584"/>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uer_Rand_Fet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2011321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hteck 30">
            <a:extLst>
              <a:ext uri="{FF2B5EF4-FFF2-40B4-BE49-F238E27FC236}">
                <a16:creationId xmlns:a16="http://schemas.microsoft.com/office/drawing/2014/main" id="{EE12F2AD-FF59-35CA-2D26-8CC72CF2F557}"/>
              </a:ext>
            </a:extLst>
          </p:cNvPr>
          <p:cNvSpPr/>
          <p:nvPr userDrawn="1"/>
        </p:nvSpPr>
        <p:spPr>
          <a:xfrm>
            <a:off x="7392144" y="0"/>
            <a:ext cx="4799856"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35"/>
          <p:cNvSpPr>
            <a:spLocks noGrp="1" noChangeArrowheads="1"/>
          </p:cNvSpPr>
          <p:nvPr>
            <p:ph type="title" hasCustomPrompt="1"/>
          </p:nvPr>
        </p:nvSpPr>
        <p:spPr bwMode="auto">
          <a:xfrm>
            <a:off x="333474" y="0"/>
            <a:ext cx="705867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23" name="Textplatzhalter 22">
            <a:extLst>
              <a:ext uri="{FF2B5EF4-FFF2-40B4-BE49-F238E27FC236}">
                <a16:creationId xmlns:a16="http://schemas.microsoft.com/office/drawing/2014/main" id="{F2D5E532-48F7-67CA-6B44-5AD9CB5B3F35}"/>
              </a:ext>
            </a:extLst>
          </p:cNvPr>
          <p:cNvSpPr>
            <a:spLocks noGrp="1"/>
          </p:cNvSpPr>
          <p:nvPr>
            <p:ph type="body" sz="quarter" idx="10" hasCustomPrompt="1"/>
          </p:nvPr>
        </p:nvSpPr>
        <p:spPr>
          <a:xfrm>
            <a:off x="7680325" y="0"/>
            <a:ext cx="4178201"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sz="2400" b="1" dirty="0">
                <a:solidFill>
                  <a:schemeClr val="bg1"/>
                </a:solidFill>
                <a:latin typeface="+mj-lt"/>
                <a:ea typeface="+mj-ea"/>
                <a:cs typeface="+mj-cs"/>
              </a:defRPr>
            </a:lvl1pPr>
          </a:lstStyle>
          <a:p>
            <a:pPr lvl="0">
              <a:spcBef>
                <a:spcPct val="0"/>
              </a:spcBef>
              <a:buNone/>
            </a:pPr>
            <a:r>
              <a:rPr lang="de-DE"/>
              <a:t>Seitentext</a:t>
            </a:r>
          </a:p>
        </p:txBody>
      </p:sp>
      <p:sp>
        <p:nvSpPr>
          <p:cNvPr id="4" name="Textfeld 1">
            <a:extLst>
              <a:ext uri="{FF2B5EF4-FFF2-40B4-BE49-F238E27FC236}">
                <a16:creationId xmlns:a16="http://schemas.microsoft.com/office/drawing/2014/main" id="{CBB45DAC-1B1F-6197-ADC9-F572B0520E83}"/>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
        <p:nvSpPr>
          <p:cNvPr id="6" name="Textplatzhalter 5">
            <a:extLst>
              <a:ext uri="{FF2B5EF4-FFF2-40B4-BE49-F238E27FC236}">
                <a16:creationId xmlns:a16="http://schemas.microsoft.com/office/drawing/2014/main" id="{4E9316F6-EF59-6B74-65FE-DC7BCB544B5D}"/>
              </a:ext>
            </a:extLst>
          </p:cNvPr>
          <p:cNvSpPr>
            <a:spLocks noGrp="1"/>
          </p:cNvSpPr>
          <p:nvPr>
            <p:ph type="body" sz="quarter" idx="11"/>
          </p:nvPr>
        </p:nvSpPr>
        <p:spPr>
          <a:xfrm>
            <a:off x="342000" y="1062000"/>
            <a:ext cx="6913562" cy="52562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7">
            <a:extLst>
              <a:ext uri="{FF2B5EF4-FFF2-40B4-BE49-F238E27FC236}">
                <a16:creationId xmlns:a16="http://schemas.microsoft.com/office/drawing/2014/main" id="{A6AFF2FB-E53D-BE59-6E15-A5F76DE9F267}"/>
              </a:ext>
            </a:extLst>
          </p:cNvPr>
          <p:cNvSpPr>
            <a:spLocks noGrp="1"/>
          </p:cNvSpPr>
          <p:nvPr>
            <p:ph type="body" sz="quarter" idx="12"/>
          </p:nvPr>
        </p:nvSpPr>
        <p:spPr>
          <a:xfrm>
            <a:off x="7680325" y="1062038"/>
            <a:ext cx="4170363"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2">
            <a:extLst>
              <a:ext uri="{FF2B5EF4-FFF2-40B4-BE49-F238E27FC236}">
                <a16:creationId xmlns:a16="http://schemas.microsoft.com/office/drawing/2014/main" id="{97F59C00-24AD-3A84-09CE-B42024C25A4F}"/>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1768676577"/>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guide id="8" pos="48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uer_Rand__Fett_Bi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2969592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1" name="Rechteck 30">
            <a:extLst>
              <a:ext uri="{FF2B5EF4-FFF2-40B4-BE49-F238E27FC236}">
                <a16:creationId xmlns:a16="http://schemas.microsoft.com/office/drawing/2014/main" id="{EE12F2AD-FF59-35CA-2D26-8CC72CF2F557}"/>
              </a:ext>
            </a:extLst>
          </p:cNvPr>
          <p:cNvSpPr/>
          <p:nvPr userDrawn="1"/>
        </p:nvSpPr>
        <p:spPr>
          <a:xfrm>
            <a:off x="7392144" y="0"/>
            <a:ext cx="4799856"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Inhaltsplatzhalter 29">
            <a:extLst>
              <a:ext uri="{FF2B5EF4-FFF2-40B4-BE49-F238E27FC236}">
                <a16:creationId xmlns:a16="http://schemas.microsoft.com/office/drawing/2014/main" id="{41F97494-5B94-1746-0109-996B2E9B99F4}"/>
              </a:ext>
            </a:extLst>
          </p:cNvPr>
          <p:cNvSpPr>
            <a:spLocks noGrp="1"/>
          </p:cNvSpPr>
          <p:nvPr>
            <p:ph sz="quarter" idx="13" hasCustomPrompt="1"/>
          </p:nvPr>
        </p:nvSpPr>
        <p:spPr>
          <a:xfrm>
            <a:off x="7696549" y="260350"/>
            <a:ext cx="653752" cy="654050"/>
          </a:xfrm>
          <a:prstGeom prst="rect">
            <a:avLst/>
          </a:prstGeom>
        </p:spPr>
        <p:txBody>
          <a:bodyPr anchor="ctr"/>
          <a:lstStyle>
            <a:lvl1pPr marL="0" indent="0" algn="ctr">
              <a:buNone/>
              <a:defRPr sz="1400" b="1">
                <a:solidFill>
                  <a:schemeClr val="bg1"/>
                </a:solidFill>
              </a:defRPr>
            </a:lvl1pPr>
          </a:lstStyle>
          <a:p>
            <a:pPr lvl="0"/>
            <a:r>
              <a:rPr lang="de-DE"/>
              <a:t>BILD</a:t>
            </a:r>
          </a:p>
        </p:txBody>
      </p:sp>
      <p:sp>
        <p:nvSpPr>
          <p:cNvPr id="14" name="Rectangle 35"/>
          <p:cNvSpPr>
            <a:spLocks noGrp="1" noChangeArrowheads="1"/>
          </p:cNvSpPr>
          <p:nvPr>
            <p:ph type="title" hasCustomPrompt="1"/>
          </p:nvPr>
        </p:nvSpPr>
        <p:spPr bwMode="auto">
          <a:xfrm>
            <a:off x="333474" y="0"/>
            <a:ext cx="705867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23" name="Textplatzhalter 22">
            <a:extLst>
              <a:ext uri="{FF2B5EF4-FFF2-40B4-BE49-F238E27FC236}">
                <a16:creationId xmlns:a16="http://schemas.microsoft.com/office/drawing/2014/main" id="{F2D5E532-48F7-67CA-6B44-5AD9CB5B3F35}"/>
              </a:ext>
            </a:extLst>
          </p:cNvPr>
          <p:cNvSpPr>
            <a:spLocks noGrp="1"/>
          </p:cNvSpPr>
          <p:nvPr>
            <p:ph type="body" sz="quarter" idx="10" hasCustomPrompt="1"/>
          </p:nvPr>
        </p:nvSpPr>
        <p:spPr>
          <a:xfrm>
            <a:off x="8400256" y="0"/>
            <a:ext cx="345827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sz="2400" b="1" dirty="0">
                <a:solidFill>
                  <a:schemeClr val="bg1"/>
                </a:solidFill>
                <a:latin typeface="+mj-lt"/>
                <a:ea typeface="+mj-ea"/>
                <a:cs typeface="+mj-cs"/>
              </a:defRPr>
            </a:lvl1pPr>
          </a:lstStyle>
          <a:p>
            <a:pPr lvl="0">
              <a:spcBef>
                <a:spcPct val="0"/>
              </a:spcBef>
              <a:buNone/>
            </a:pPr>
            <a:r>
              <a:rPr lang="de-DE"/>
              <a:t>Seitentext</a:t>
            </a:r>
          </a:p>
        </p:txBody>
      </p:sp>
      <p:sp>
        <p:nvSpPr>
          <p:cNvPr id="2" name="Textplatzhalter 5">
            <a:extLst>
              <a:ext uri="{FF2B5EF4-FFF2-40B4-BE49-F238E27FC236}">
                <a16:creationId xmlns:a16="http://schemas.microsoft.com/office/drawing/2014/main" id="{8F6156F5-9538-39DB-2AA2-7074C343DED9}"/>
              </a:ext>
            </a:extLst>
          </p:cNvPr>
          <p:cNvSpPr>
            <a:spLocks noGrp="1"/>
          </p:cNvSpPr>
          <p:nvPr>
            <p:ph type="body" sz="quarter" idx="11"/>
          </p:nvPr>
        </p:nvSpPr>
        <p:spPr>
          <a:xfrm>
            <a:off x="342000" y="1062000"/>
            <a:ext cx="6913562" cy="52562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7">
            <a:extLst>
              <a:ext uri="{FF2B5EF4-FFF2-40B4-BE49-F238E27FC236}">
                <a16:creationId xmlns:a16="http://schemas.microsoft.com/office/drawing/2014/main" id="{D2575ECF-E756-1D1C-5C6A-5121D969393B}"/>
              </a:ext>
            </a:extLst>
          </p:cNvPr>
          <p:cNvSpPr>
            <a:spLocks noGrp="1"/>
          </p:cNvSpPr>
          <p:nvPr>
            <p:ph type="body" sz="quarter" idx="12"/>
          </p:nvPr>
        </p:nvSpPr>
        <p:spPr>
          <a:xfrm>
            <a:off x="7680325" y="1062038"/>
            <a:ext cx="4170363"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ußzeilenplatzhalter 12">
            <a:extLst>
              <a:ext uri="{FF2B5EF4-FFF2-40B4-BE49-F238E27FC236}">
                <a16:creationId xmlns:a16="http://schemas.microsoft.com/office/drawing/2014/main" id="{43545A46-8CC4-7BD2-DAE8-6A09AA9AC4C3}"/>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5" name="Textfeld 1">
            <a:extLst>
              <a:ext uri="{FF2B5EF4-FFF2-40B4-BE49-F238E27FC236}">
                <a16:creationId xmlns:a16="http://schemas.microsoft.com/office/drawing/2014/main" id="{ABCD92E1-33D1-6A7A-8392-CDA7A5CE673D}"/>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4161529565"/>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guide id="8" pos="48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uer_Rand_Schma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2868208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hteck 30">
            <a:extLst>
              <a:ext uri="{FF2B5EF4-FFF2-40B4-BE49-F238E27FC236}">
                <a16:creationId xmlns:a16="http://schemas.microsoft.com/office/drawing/2014/main" id="{C9CC6F5C-6D7E-955E-40BA-20F3112D96BB}"/>
              </a:ext>
            </a:extLst>
          </p:cNvPr>
          <p:cNvSpPr/>
          <p:nvPr userDrawn="1"/>
        </p:nvSpPr>
        <p:spPr>
          <a:xfrm>
            <a:off x="8222400" y="0"/>
            <a:ext cx="39696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35"/>
          <p:cNvSpPr>
            <a:spLocks noGrp="1" noChangeArrowheads="1"/>
          </p:cNvSpPr>
          <p:nvPr>
            <p:ph type="title" hasCustomPrompt="1"/>
          </p:nvPr>
        </p:nvSpPr>
        <p:spPr bwMode="auto">
          <a:xfrm>
            <a:off x="334962" y="0"/>
            <a:ext cx="788743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2" name="Textplatzhalter 22">
            <a:extLst>
              <a:ext uri="{FF2B5EF4-FFF2-40B4-BE49-F238E27FC236}">
                <a16:creationId xmlns:a16="http://schemas.microsoft.com/office/drawing/2014/main" id="{A386C9CC-ECB1-0F86-3921-345C7A31DA19}"/>
              </a:ext>
            </a:extLst>
          </p:cNvPr>
          <p:cNvSpPr>
            <a:spLocks noGrp="1"/>
          </p:cNvSpPr>
          <p:nvPr>
            <p:ph type="body" sz="quarter" idx="11" hasCustomPrompt="1"/>
          </p:nvPr>
        </p:nvSpPr>
        <p:spPr>
          <a:xfrm>
            <a:off x="8543925" y="-149"/>
            <a:ext cx="3314601" cy="914698"/>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sz="2400" b="1" dirty="0">
                <a:solidFill>
                  <a:schemeClr val="bg1"/>
                </a:solidFill>
                <a:latin typeface="+mj-lt"/>
                <a:ea typeface="+mj-ea"/>
                <a:cs typeface="+mj-cs"/>
              </a:defRPr>
            </a:lvl1pPr>
          </a:lstStyle>
          <a:p>
            <a:pPr lvl="0">
              <a:spcBef>
                <a:spcPct val="0"/>
              </a:spcBef>
              <a:buNone/>
            </a:pPr>
            <a:r>
              <a:rPr lang="de-DE"/>
              <a:t>Seitentext</a:t>
            </a:r>
          </a:p>
        </p:txBody>
      </p:sp>
      <p:sp>
        <p:nvSpPr>
          <p:cNvPr id="4" name="Textplatzhalter 5">
            <a:extLst>
              <a:ext uri="{FF2B5EF4-FFF2-40B4-BE49-F238E27FC236}">
                <a16:creationId xmlns:a16="http://schemas.microsoft.com/office/drawing/2014/main" id="{C857EC70-9951-779F-21EC-E189C11A73D2}"/>
              </a:ext>
            </a:extLst>
          </p:cNvPr>
          <p:cNvSpPr>
            <a:spLocks noGrp="1"/>
          </p:cNvSpPr>
          <p:nvPr>
            <p:ph type="body" sz="quarter" idx="12"/>
          </p:nvPr>
        </p:nvSpPr>
        <p:spPr>
          <a:xfrm>
            <a:off x="342000" y="1062000"/>
            <a:ext cx="6913562" cy="52562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7">
            <a:extLst>
              <a:ext uri="{FF2B5EF4-FFF2-40B4-BE49-F238E27FC236}">
                <a16:creationId xmlns:a16="http://schemas.microsoft.com/office/drawing/2014/main" id="{1B9483D3-2520-9AFA-2DC6-8A7FDBC312D8}"/>
              </a:ext>
            </a:extLst>
          </p:cNvPr>
          <p:cNvSpPr>
            <a:spLocks noGrp="1"/>
          </p:cNvSpPr>
          <p:nvPr>
            <p:ph type="body" sz="quarter" idx="13"/>
          </p:nvPr>
        </p:nvSpPr>
        <p:spPr>
          <a:xfrm>
            <a:off x="8543925" y="1062038"/>
            <a:ext cx="3306763"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ußzeilenplatzhalter 12">
            <a:extLst>
              <a:ext uri="{FF2B5EF4-FFF2-40B4-BE49-F238E27FC236}">
                <a16:creationId xmlns:a16="http://schemas.microsoft.com/office/drawing/2014/main" id="{D0988361-C997-51E2-C408-85D458D62035}"/>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8" name="Textfeld 1">
            <a:extLst>
              <a:ext uri="{FF2B5EF4-FFF2-40B4-BE49-F238E27FC236}">
                <a16:creationId xmlns:a16="http://schemas.microsoft.com/office/drawing/2014/main" id="{EEDB9FA5-717D-6575-5710-8240FA4BBE0A}"/>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125901610"/>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guide id="8" pos="538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uer_Rand_Schmal_Bil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76439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hteck 30">
            <a:extLst>
              <a:ext uri="{FF2B5EF4-FFF2-40B4-BE49-F238E27FC236}">
                <a16:creationId xmlns:a16="http://schemas.microsoft.com/office/drawing/2014/main" id="{C9CC6F5C-6D7E-955E-40BA-20F3112D96BB}"/>
              </a:ext>
            </a:extLst>
          </p:cNvPr>
          <p:cNvSpPr/>
          <p:nvPr userDrawn="1"/>
        </p:nvSpPr>
        <p:spPr>
          <a:xfrm>
            <a:off x="8222400" y="0"/>
            <a:ext cx="39696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35"/>
          <p:cNvSpPr>
            <a:spLocks noGrp="1" noChangeArrowheads="1"/>
          </p:cNvSpPr>
          <p:nvPr>
            <p:ph type="title" hasCustomPrompt="1"/>
          </p:nvPr>
        </p:nvSpPr>
        <p:spPr bwMode="auto">
          <a:xfrm>
            <a:off x="334962" y="0"/>
            <a:ext cx="788743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2" name="Textplatzhalter 22">
            <a:extLst>
              <a:ext uri="{FF2B5EF4-FFF2-40B4-BE49-F238E27FC236}">
                <a16:creationId xmlns:a16="http://schemas.microsoft.com/office/drawing/2014/main" id="{A386C9CC-ECB1-0F86-3921-345C7A31DA19}"/>
              </a:ext>
            </a:extLst>
          </p:cNvPr>
          <p:cNvSpPr>
            <a:spLocks noGrp="1"/>
          </p:cNvSpPr>
          <p:nvPr>
            <p:ph type="body" sz="quarter" idx="11" hasCustomPrompt="1"/>
          </p:nvPr>
        </p:nvSpPr>
        <p:spPr>
          <a:xfrm>
            <a:off x="9301038" y="0"/>
            <a:ext cx="255600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sz="2400" b="1" dirty="0">
                <a:solidFill>
                  <a:schemeClr val="bg1"/>
                </a:solidFill>
                <a:latin typeface="+mj-lt"/>
                <a:ea typeface="+mj-ea"/>
                <a:cs typeface="+mj-cs"/>
              </a:defRPr>
            </a:lvl1pPr>
          </a:lstStyle>
          <a:p>
            <a:pPr lvl="0">
              <a:spcBef>
                <a:spcPct val="0"/>
              </a:spcBef>
              <a:buNone/>
            </a:pPr>
            <a:r>
              <a:rPr lang="de-DE"/>
              <a:t>Seitentext</a:t>
            </a:r>
          </a:p>
        </p:txBody>
      </p:sp>
      <p:sp>
        <p:nvSpPr>
          <p:cNvPr id="5" name="Inhaltsplatzhalter 29">
            <a:extLst>
              <a:ext uri="{FF2B5EF4-FFF2-40B4-BE49-F238E27FC236}">
                <a16:creationId xmlns:a16="http://schemas.microsoft.com/office/drawing/2014/main" id="{82784B03-3711-D81E-5C6E-B86385DD696D}"/>
              </a:ext>
            </a:extLst>
          </p:cNvPr>
          <p:cNvSpPr>
            <a:spLocks noGrp="1"/>
          </p:cNvSpPr>
          <p:nvPr>
            <p:ph sz="quarter" idx="13" hasCustomPrompt="1"/>
          </p:nvPr>
        </p:nvSpPr>
        <p:spPr>
          <a:xfrm>
            <a:off x="8568000" y="259200"/>
            <a:ext cx="655200" cy="655200"/>
          </a:xfrm>
          <a:prstGeom prst="rect">
            <a:avLst/>
          </a:prstGeom>
        </p:spPr>
        <p:txBody>
          <a:bodyPr anchor="ctr"/>
          <a:lstStyle>
            <a:lvl1pPr marL="0" indent="0" algn="ctr">
              <a:buNone/>
              <a:defRPr sz="1400" b="1">
                <a:solidFill>
                  <a:schemeClr val="bg1"/>
                </a:solidFill>
              </a:defRPr>
            </a:lvl1pPr>
          </a:lstStyle>
          <a:p>
            <a:pPr lvl="0"/>
            <a:r>
              <a:rPr lang="de-DE"/>
              <a:t>BILD</a:t>
            </a:r>
          </a:p>
        </p:txBody>
      </p:sp>
      <p:sp>
        <p:nvSpPr>
          <p:cNvPr id="4" name="Textplatzhalter 5">
            <a:extLst>
              <a:ext uri="{FF2B5EF4-FFF2-40B4-BE49-F238E27FC236}">
                <a16:creationId xmlns:a16="http://schemas.microsoft.com/office/drawing/2014/main" id="{838A832F-4711-6C01-B5D1-8613062789E1}"/>
              </a:ext>
            </a:extLst>
          </p:cNvPr>
          <p:cNvSpPr>
            <a:spLocks noGrp="1"/>
          </p:cNvSpPr>
          <p:nvPr>
            <p:ph type="body" sz="quarter" idx="12"/>
          </p:nvPr>
        </p:nvSpPr>
        <p:spPr>
          <a:xfrm>
            <a:off x="342000" y="1062000"/>
            <a:ext cx="6913562" cy="52562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7">
            <a:extLst>
              <a:ext uri="{FF2B5EF4-FFF2-40B4-BE49-F238E27FC236}">
                <a16:creationId xmlns:a16="http://schemas.microsoft.com/office/drawing/2014/main" id="{ECC9E0F6-0F6D-3FBD-C076-32468258207A}"/>
              </a:ext>
            </a:extLst>
          </p:cNvPr>
          <p:cNvSpPr>
            <a:spLocks noGrp="1"/>
          </p:cNvSpPr>
          <p:nvPr>
            <p:ph type="body" sz="quarter" idx="14"/>
          </p:nvPr>
        </p:nvSpPr>
        <p:spPr>
          <a:xfrm>
            <a:off x="8543925" y="1062038"/>
            <a:ext cx="3306763" cy="524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12">
            <a:extLst>
              <a:ext uri="{FF2B5EF4-FFF2-40B4-BE49-F238E27FC236}">
                <a16:creationId xmlns:a16="http://schemas.microsoft.com/office/drawing/2014/main" id="{6343CD68-8298-B4C8-EFF3-B61314F3A389}"/>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9" name="Textfeld 1">
            <a:extLst>
              <a:ext uri="{FF2B5EF4-FFF2-40B4-BE49-F238E27FC236}">
                <a16:creationId xmlns:a16="http://schemas.microsoft.com/office/drawing/2014/main" id="{C809FC3D-634A-3CA4-CC19-3CE5C70AC240}"/>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1718246434"/>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guide id="8" pos="538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latzhalter_Bild_rechter_Rand">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D3D73D2-4294-0DD0-6C07-CE3550631614}"/>
              </a:ext>
            </a:extLst>
          </p:cNvPr>
          <p:cNvGraphicFramePr>
            <a:graphicFrameLocks noChangeAspect="1"/>
          </p:cNvGraphicFramePr>
          <p:nvPr userDrawn="1">
            <p:custDataLst>
              <p:tags r:id="rId1"/>
            </p:custDataLst>
            <p:extLst>
              <p:ext uri="{D42A27DB-BD31-4B8C-83A1-F6EECF244321}">
                <p14:modId xmlns:p14="http://schemas.microsoft.com/office/powerpoint/2010/main" val="3296185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D3D73D2-4294-0DD0-6C07-CE35506316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Inhaltsplatzhalter 29">
            <a:extLst>
              <a:ext uri="{FF2B5EF4-FFF2-40B4-BE49-F238E27FC236}">
                <a16:creationId xmlns:a16="http://schemas.microsoft.com/office/drawing/2014/main" id="{82784B03-3711-D81E-5C6E-B86385DD696D}"/>
              </a:ext>
            </a:extLst>
          </p:cNvPr>
          <p:cNvSpPr>
            <a:spLocks noGrp="1" noChangeAspect="1"/>
          </p:cNvSpPr>
          <p:nvPr>
            <p:ph sz="quarter" idx="13" hasCustomPrompt="1"/>
          </p:nvPr>
        </p:nvSpPr>
        <p:spPr>
          <a:xfrm>
            <a:off x="8222400" y="0"/>
            <a:ext cx="3969600" cy="6858000"/>
          </a:xfrm>
          <a:prstGeom prst="rect">
            <a:avLst/>
          </a:prstGeom>
        </p:spPr>
        <p:txBody>
          <a:bodyPr anchor="ctr">
            <a:normAutofit/>
          </a:bodyPr>
          <a:lstStyle>
            <a:lvl1pPr marL="0" indent="0" algn="ctr">
              <a:buNone/>
              <a:defRPr sz="1400" b="1">
                <a:solidFill>
                  <a:schemeClr val="bg1"/>
                </a:solidFill>
              </a:defRPr>
            </a:lvl1pPr>
          </a:lstStyle>
          <a:p>
            <a:pPr lvl="0"/>
            <a:r>
              <a:rPr lang="de-DE"/>
              <a:t>BILD</a:t>
            </a:r>
          </a:p>
        </p:txBody>
      </p:sp>
      <p:sp>
        <p:nvSpPr>
          <p:cNvPr id="14" name="Rectangle 35"/>
          <p:cNvSpPr>
            <a:spLocks noGrp="1" noChangeArrowheads="1"/>
          </p:cNvSpPr>
          <p:nvPr>
            <p:ph type="title" hasCustomPrompt="1"/>
          </p:nvPr>
        </p:nvSpPr>
        <p:spPr bwMode="auto">
          <a:xfrm>
            <a:off x="334962" y="0"/>
            <a:ext cx="788743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7" name="Textplatzhalter 5">
            <a:extLst>
              <a:ext uri="{FF2B5EF4-FFF2-40B4-BE49-F238E27FC236}">
                <a16:creationId xmlns:a16="http://schemas.microsoft.com/office/drawing/2014/main" id="{138BC85F-4587-7F49-0CEF-C3004935FFE7}"/>
              </a:ext>
            </a:extLst>
          </p:cNvPr>
          <p:cNvSpPr>
            <a:spLocks noGrp="1"/>
          </p:cNvSpPr>
          <p:nvPr>
            <p:ph type="body" sz="quarter" idx="12"/>
          </p:nvPr>
        </p:nvSpPr>
        <p:spPr>
          <a:xfrm>
            <a:off x="342000" y="1062000"/>
            <a:ext cx="6913562" cy="52562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2">
            <a:extLst>
              <a:ext uri="{FF2B5EF4-FFF2-40B4-BE49-F238E27FC236}">
                <a16:creationId xmlns:a16="http://schemas.microsoft.com/office/drawing/2014/main" id="{E86AA5D5-9356-3C24-D764-EDFF49834274}"/>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6" name="Textfeld 1">
            <a:extLst>
              <a:ext uri="{FF2B5EF4-FFF2-40B4-BE49-F238E27FC236}">
                <a16:creationId xmlns:a16="http://schemas.microsoft.com/office/drawing/2014/main" id="{2576E0E3-432E-BFE4-9F1A-7039E2CE12EB}"/>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2324205090"/>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folie_Gitterstruktu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8B9076-B0D6-5CB6-D142-86F0B4866ED4}"/>
              </a:ext>
            </a:extLst>
          </p:cNvPr>
          <p:cNvGraphicFramePr>
            <a:graphicFrameLocks noChangeAspect="1"/>
          </p:cNvGraphicFramePr>
          <p:nvPr userDrawn="1">
            <p:custDataLst>
              <p:tags r:id="rId1"/>
            </p:custDataLst>
            <p:extLst>
              <p:ext uri="{D42A27DB-BD31-4B8C-83A1-F6EECF244321}">
                <p14:modId xmlns:p14="http://schemas.microsoft.com/office/powerpoint/2010/main" val="2293227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7" name="Object 6" hidden="1">
                        <a:extLst>
                          <a:ext uri="{FF2B5EF4-FFF2-40B4-BE49-F238E27FC236}">
                            <a16:creationId xmlns:a16="http://schemas.microsoft.com/office/drawing/2014/main" id="{9B8B9076-B0D6-5CB6-D142-86F0B4866E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 descr="LinkedIn Prospective Students Case Study | Carnegie Dartlet">
            <a:extLst>
              <a:ext uri="{FF2B5EF4-FFF2-40B4-BE49-F238E27FC236}">
                <a16:creationId xmlns:a16="http://schemas.microsoft.com/office/drawing/2014/main" id="{43F91980-1407-C01D-E0FF-A9BEC97EECE3}"/>
              </a:ext>
            </a:extLst>
          </p:cNvPr>
          <p:cNvPicPr>
            <a:picLocks noChangeAspect="1" noChangeArrowheads="1"/>
          </p:cNvPicPr>
          <p:nvPr userDrawn="1"/>
        </p:nvPicPr>
        <p:blipFill rotWithShape="1">
          <a:blip r:embed="rId5" cstate="print">
            <a:alphaModFix/>
            <a:grayscl/>
            <a:extLst>
              <a:ext uri="{BEBA8EAE-BF5A-486C-A8C5-ECC9F3942E4B}">
                <a14:imgProps xmlns:a14="http://schemas.microsoft.com/office/drawing/2010/main">
                  <a14:imgLayer r:embed="rId6">
                    <a14:imgEffect>
                      <a14:saturation sat="300000"/>
                    </a14:imgEffect>
                    <a14:imgEffect>
                      <a14:brightnessContrast bright="40000" contrast="20000"/>
                    </a14:imgEffect>
                  </a14:imgLayer>
                </a14:imgProps>
              </a:ext>
              <a:ext uri="{28A0092B-C50C-407E-A947-70E740481C1C}">
                <a14:useLocalDpi xmlns:a14="http://schemas.microsoft.com/office/drawing/2010/main" val="0"/>
              </a:ext>
            </a:extLst>
          </a:blip>
          <a:srcRect l="26606" r="21065"/>
          <a:stretch/>
        </p:blipFill>
        <p:spPr bwMode="auto">
          <a:xfrm rot="5400000" flipV="1">
            <a:off x="6647977" y="1323408"/>
            <a:ext cx="6857997" cy="4217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02ABF424-8865-985E-2CBE-7E5CC137A02C}"/>
              </a:ext>
            </a:extLst>
          </p:cNvPr>
          <p:cNvSpPr>
            <a:spLocks noGrp="1"/>
          </p:cNvSpPr>
          <p:nvPr>
            <p:ph type="title" hasCustomPrompt="1"/>
          </p:nvPr>
        </p:nvSpPr>
        <p:spPr>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dirty="0">
                <a:solidFill>
                  <a:srgbClr val="0072C6"/>
                </a:solidFill>
              </a:defRPr>
            </a:lvl1pPr>
          </a:lstStyle>
          <a:p>
            <a:pPr lvl="0"/>
            <a:r>
              <a:rPr lang="de-DE"/>
              <a:t>Actiontitle</a:t>
            </a:r>
          </a:p>
        </p:txBody>
      </p:sp>
      <p:sp>
        <p:nvSpPr>
          <p:cNvPr id="10" name="Ellipse 6">
            <a:extLst>
              <a:ext uri="{FF2B5EF4-FFF2-40B4-BE49-F238E27FC236}">
                <a16:creationId xmlns:a16="http://schemas.microsoft.com/office/drawing/2014/main" id="{9CF8C358-8CC8-9CA1-2D9B-F51C49449886}"/>
              </a:ext>
            </a:extLst>
          </p:cNvPr>
          <p:cNvSpPr/>
          <p:nvPr userDrawn="1"/>
        </p:nvSpPr>
        <p:spPr>
          <a:xfrm>
            <a:off x="11435049" y="6488910"/>
            <a:ext cx="360000" cy="360000"/>
          </a:xfrm>
          <a:prstGeom prst="ellipse">
            <a:avLst/>
          </a:prstGeom>
          <a:solidFill>
            <a:schemeClr val="bg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algn="ctr"/>
            <a:endParaRPr lang="de-DE" sz="1400">
              <a:solidFill>
                <a:schemeClr val="tx1"/>
              </a:solidFill>
            </a:endParaRPr>
          </a:p>
        </p:txBody>
      </p:sp>
      <p:sp>
        <p:nvSpPr>
          <p:cNvPr id="2" name="Fußzeilenplatzhalter 12">
            <a:extLst>
              <a:ext uri="{FF2B5EF4-FFF2-40B4-BE49-F238E27FC236}">
                <a16:creationId xmlns:a16="http://schemas.microsoft.com/office/drawing/2014/main" id="{255CC5D4-9C12-E2B1-1FE0-B8CDCAE610D8}"/>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3" name="Textfeld 1">
            <a:extLst>
              <a:ext uri="{FF2B5EF4-FFF2-40B4-BE49-F238E27FC236}">
                <a16:creationId xmlns:a16="http://schemas.microsoft.com/office/drawing/2014/main" id="{D812309C-D267-789B-6452-43221E0C0126}"/>
              </a:ext>
            </a:extLst>
          </p:cNvPr>
          <p:cNvSpPr txBox="1"/>
          <p:nvPr userDrawn="1"/>
        </p:nvSpPr>
        <p:spPr>
          <a:xfrm>
            <a:off x="11373057" y="6530410"/>
            <a:ext cx="483979" cy="276999"/>
          </a:xfrm>
          <a:prstGeom prst="rect">
            <a:avLst/>
          </a:prstGeom>
          <a:noFill/>
        </p:spPr>
        <p:txBody>
          <a:bodyPr wrap="none" rtlCol="0" anchor="ctr">
            <a:spAutoFit/>
          </a:bodyPr>
          <a:lstStyle/>
          <a:p>
            <a:pPr algn="ctr"/>
            <a:fld id="{955A0D33-671D-4463-AADC-D94BE68FBDA2}" type="slidenum">
              <a:rPr lang="de-DE" sz="1200" smtClean="0"/>
              <a:pPr algn="ctr"/>
              <a:t>‹#›</a:t>
            </a:fld>
            <a:endParaRPr lang="de-DE" sz="1200"/>
          </a:p>
        </p:txBody>
      </p:sp>
    </p:spTree>
    <p:extLst>
      <p:ext uri="{BB962C8B-B14F-4D97-AF65-F5344CB8AC3E}">
        <p14:creationId xmlns:p14="http://schemas.microsoft.com/office/powerpoint/2010/main" val="271600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_1">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8B9076-B0D6-5CB6-D142-86F0B4866ED4}"/>
              </a:ext>
            </a:extLst>
          </p:cNvPr>
          <p:cNvGraphicFramePr>
            <a:graphicFrameLocks noChangeAspect="1"/>
          </p:cNvGraphicFramePr>
          <p:nvPr userDrawn="1">
            <p:custDataLst>
              <p:tags r:id="rId1"/>
            </p:custDataLst>
            <p:extLst>
              <p:ext uri="{D42A27DB-BD31-4B8C-83A1-F6EECF244321}">
                <p14:modId xmlns:p14="http://schemas.microsoft.com/office/powerpoint/2010/main" val="2577443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7" name="Object 6" hidden="1">
                        <a:extLst>
                          <a:ext uri="{FF2B5EF4-FFF2-40B4-BE49-F238E27FC236}">
                            <a16:creationId xmlns:a16="http://schemas.microsoft.com/office/drawing/2014/main" id="{9B8B9076-B0D6-5CB6-D142-86F0B4866E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 descr="LinkedIn Prospective Students Case Study | Carnegie Dartlet">
            <a:extLst>
              <a:ext uri="{FF2B5EF4-FFF2-40B4-BE49-F238E27FC236}">
                <a16:creationId xmlns:a16="http://schemas.microsoft.com/office/drawing/2014/main" id="{43F91980-1407-C01D-E0FF-A9BEC97EECE3}"/>
              </a:ext>
            </a:extLst>
          </p:cNvPr>
          <p:cNvPicPr>
            <a:picLocks noChangeAspect="1" noChangeArrowheads="1"/>
          </p:cNvPicPr>
          <p:nvPr userDrawn="1"/>
        </p:nvPicPr>
        <p:blipFill rotWithShape="1">
          <a:blip r:embed="rId5" cstate="print">
            <a:alphaModFix/>
            <a:duotone>
              <a:prstClr val="black"/>
              <a:srgbClr val="52AAA6">
                <a:tint val="45000"/>
                <a:satMod val="400000"/>
              </a:srgbClr>
            </a:duotone>
            <a:extLst>
              <a:ext uri="{BEBA8EAE-BF5A-486C-A8C5-ECC9F3942E4B}">
                <a14:imgProps xmlns:a14="http://schemas.microsoft.com/office/drawing/2010/main">
                  <a14:imgLayer r:embed="rId6">
                    <a14:imgEffect>
                      <a14:colorTemperature colorTemp="7952"/>
                    </a14:imgEffect>
                    <a14:imgEffect>
                      <a14:saturation sat="198000"/>
                    </a14:imgEffect>
                    <a14:imgEffect>
                      <a14:brightnessContrast bright="25000" contrast="-49000"/>
                    </a14:imgEffect>
                  </a14:imgLayer>
                </a14:imgProps>
              </a:ext>
              <a:ext uri="{28A0092B-C50C-407E-A947-70E740481C1C}">
                <a14:useLocalDpi xmlns:a14="http://schemas.microsoft.com/office/drawing/2010/main" val="0"/>
              </a:ext>
            </a:extLst>
          </a:blip>
          <a:srcRect l="26606" r="21065"/>
          <a:stretch/>
        </p:blipFill>
        <p:spPr bwMode="auto">
          <a:xfrm rot="5400000" flipV="1">
            <a:off x="6647977" y="1323408"/>
            <a:ext cx="6857997" cy="4217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itel 1">
            <a:extLst>
              <a:ext uri="{FF2B5EF4-FFF2-40B4-BE49-F238E27FC236}">
                <a16:creationId xmlns:a16="http://schemas.microsoft.com/office/drawing/2014/main" id="{AF78E0B8-1773-F1A9-0C36-AD9100711116}"/>
              </a:ext>
            </a:extLst>
          </p:cNvPr>
          <p:cNvSpPr>
            <a:spLocks noGrp="1"/>
          </p:cNvSpPr>
          <p:nvPr>
            <p:ph type="title" hasCustomPrompt="1"/>
          </p:nvPr>
        </p:nvSpPr>
        <p:spPr>
          <a:xfrm>
            <a:off x="335569" y="2996952"/>
            <a:ext cx="88567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dirty="0">
                <a:solidFill>
                  <a:srgbClr val="0072C6"/>
                </a:solidFill>
              </a:defRPr>
            </a:lvl1pPr>
          </a:lstStyle>
          <a:p>
            <a:pPr lvl="0"/>
            <a:r>
              <a:rPr lang="de-DE" err="1"/>
              <a:t>Kapiteltrenner</a:t>
            </a:r>
            <a:endParaRPr lang="de-DE"/>
          </a:p>
        </p:txBody>
      </p:sp>
      <p:sp>
        <p:nvSpPr>
          <p:cNvPr id="2" name="Fußzeilenplatzhalter 12">
            <a:extLst>
              <a:ext uri="{FF2B5EF4-FFF2-40B4-BE49-F238E27FC236}">
                <a16:creationId xmlns:a16="http://schemas.microsoft.com/office/drawing/2014/main" id="{687B544A-2DCB-AC50-F013-2F2A9428626D}"/>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4" name="Ellipse 6">
            <a:extLst>
              <a:ext uri="{FF2B5EF4-FFF2-40B4-BE49-F238E27FC236}">
                <a16:creationId xmlns:a16="http://schemas.microsoft.com/office/drawing/2014/main" id="{A8A9BEAA-DF82-041E-872F-E4498C5266F6}"/>
              </a:ext>
            </a:extLst>
          </p:cNvPr>
          <p:cNvSpPr/>
          <p:nvPr userDrawn="1"/>
        </p:nvSpPr>
        <p:spPr>
          <a:xfrm>
            <a:off x="11435049" y="6488910"/>
            <a:ext cx="360000" cy="360000"/>
          </a:xfrm>
          <a:prstGeom prst="ellipse">
            <a:avLst/>
          </a:prstGeom>
          <a:solidFill>
            <a:schemeClr val="bg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algn="ctr"/>
            <a:endParaRPr lang="de-DE" sz="1400">
              <a:solidFill>
                <a:schemeClr val="tx1"/>
              </a:solidFill>
            </a:endParaRPr>
          </a:p>
        </p:txBody>
      </p:sp>
      <p:sp>
        <p:nvSpPr>
          <p:cNvPr id="6" name="Textfeld 1">
            <a:extLst>
              <a:ext uri="{FF2B5EF4-FFF2-40B4-BE49-F238E27FC236}">
                <a16:creationId xmlns:a16="http://schemas.microsoft.com/office/drawing/2014/main" id="{7C04F3B2-F4EE-CB7F-0779-B79188C9CC91}"/>
              </a:ext>
            </a:extLst>
          </p:cNvPr>
          <p:cNvSpPr txBox="1"/>
          <p:nvPr userDrawn="1"/>
        </p:nvSpPr>
        <p:spPr>
          <a:xfrm>
            <a:off x="11373057" y="6530410"/>
            <a:ext cx="483979" cy="276999"/>
          </a:xfrm>
          <a:prstGeom prst="rect">
            <a:avLst/>
          </a:prstGeom>
          <a:noFill/>
        </p:spPr>
        <p:txBody>
          <a:bodyPr wrap="none" rtlCol="0" anchor="ctr">
            <a:spAutoFit/>
          </a:bodyPr>
          <a:lstStyle/>
          <a:p>
            <a:pPr algn="ctr"/>
            <a:fld id="{955A0D33-671D-4463-AADC-D94BE68FBDA2}" type="slidenum">
              <a:rPr lang="de-DE" sz="1200" smtClean="0"/>
              <a:pPr algn="ctr"/>
              <a:t>‹#›</a:t>
            </a:fld>
            <a:endParaRPr lang="de-DE" sz="1200"/>
          </a:p>
        </p:txBody>
      </p:sp>
    </p:spTree>
    <p:extLst>
      <p:ext uri="{BB962C8B-B14F-4D97-AF65-F5344CB8AC3E}">
        <p14:creationId xmlns:p14="http://schemas.microsoft.com/office/powerpoint/2010/main" val="3196568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trenner_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8B9076-B0D6-5CB6-D142-86F0B4866ED4}"/>
              </a:ext>
            </a:extLst>
          </p:cNvPr>
          <p:cNvGraphicFramePr>
            <a:graphicFrameLocks noChangeAspect="1"/>
          </p:cNvGraphicFramePr>
          <p:nvPr userDrawn="1">
            <p:custDataLst>
              <p:tags r:id="rId1"/>
            </p:custDataLst>
            <p:extLst>
              <p:ext uri="{D42A27DB-BD31-4B8C-83A1-F6EECF244321}">
                <p14:modId xmlns:p14="http://schemas.microsoft.com/office/powerpoint/2010/main" val="1300694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7" name="Object 6" hidden="1">
                        <a:extLst>
                          <a:ext uri="{FF2B5EF4-FFF2-40B4-BE49-F238E27FC236}">
                            <a16:creationId xmlns:a16="http://schemas.microsoft.com/office/drawing/2014/main" id="{9B8B9076-B0D6-5CB6-D142-86F0B4866E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7" descr="LinkedIn Prospective Students Case Study | Carnegie Dartlet">
            <a:extLst>
              <a:ext uri="{FF2B5EF4-FFF2-40B4-BE49-F238E27FC236}">
                <a16:creationId xmlns:a16="http://schemas.microsoft.com/office/drawing/2014/main" id="{43F91980-1407-C01D-E0FF-A9BEC97EECE3}"/>
              </a:ext>
            </a:extLst>
          </p:cNvPr>
          <p:cNvPicPr>
            <a:picLocks noChangeAspect="1" noChangeArrowheads="1"/>
          </p:cNvPicPr>
          <p:nvPr userDrawn="1"/>
        </p:nvPicPr>
        <p:blipFill rotWithShape="1">
          <a:blip r:embed="rId5" cstate="print">
            <a:alphaModFix/>
            <a:grayscl/>
            <a:extLst>
              <a:ext uri="{BEBA8EAE-BF5A-486C-A8C5-ECC9F3942E4B}">
                <a14:imgProps xmlns:a14="http://schemas.microsoft.com/office/drawing/2010/main">
                  <a14:imgLayer r:embed="rId6">
                    <a14:imgEffect>
                      <a14:saturation sat="300000"/>
                    </a14:imgEffect>
                    <a14:imgEffect>
                      <a14:brightnessContrast bright="40000" contrast="20000"/>
                    </a14:imgEffect>
                  </a14:imgLayer>
                </a14:imgProps>
              </a:ext>
              <a:ext uri="{28A0092B-C50C-407E-A947-70E740481C1C}">
                <a14:useLocalDpi xmlns:a14="http://schemas.microsoft.com/office/drawing/2010/main" val="0"/>
              </a:ext>
            </a:extLst>
          </a:blip>
          <a:srcRect l="26606" r="21065"/>
          <a:stretch/>
        </p:blipFill>
        <p:spPr bwMode="auto">
          <a:xfrm rot="5400000" flipV="1">
            <a:off x="6647977" y="1323408"/>
            <a:ext cx="6857997" cy="4217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7A6673A-3A2B-A9FB-5C6A-88D38575517B}"/>
              </a:ext>
            </a:extLst>
          </p:cNvPr>
          <p:cNvSpPr>
            <a:spLocks noGrp="1"/>
          </p:cNvSpPr>
          <p:nvPr>
            <p:ph type="title" hasCustomPrompt="1"/>
          </p:nvPr>
        </p:nvSpPr>
        <p:spPr>
          <a:xfrm>
            <a:off x="335569" y="2996952"/>
            <a:ext cx="88567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dirty="0">
                <a:solidFill>
                  <a:srgbClr val="0072C6"/>
                </a:solidFill>
              </a:defRPr>
            </a:lvl1pPr>
          </a:lstStyle>
          <a:p>
            <a:pPr lvl="0"/>
            <a:r>
              <a:rPr lang="de-DE" err="1"/>
              <a:t>Kapiteltrenner</a:t>
            </a:r>
            <a:endParaRPr lang="de-DE"/>
          </a:p>
        </p:txBody>
      </p:sp>
      <p:sp>
        <p:nvSpPr>
          <p:cNvPr id="3" name="Fußzeilenplatzhalter 12">
            <a:extLst>
              <a:ext uri="{FF2B5EF4-FFF2-40B4-BE49-F238E27FC236}">
                <a16:creationId xmlns:a16="http://schemas.microsoft.com/office/drawing/2014/main" id="{056023F4-ACC9-F76B-0F2D-CD32F8C47A88}"/>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4" name="Ellipse 6">
            <a:extLst>
              <a:ext uri="{FF2B5EF4-FFF2-40B4-BE49-F238E27FC236}">
                <a16:creationId xmlns:a16="http://schemas.microsoft.com/office/drawing/2014/main" id="{3F5598EA-4EF0-7572-1768-1654D1E76870}"/>
              </a:ext>
            </a:extLst>
          </p:cNvPr>
          <p:cNvSpPr/>
          <p:nvPr userDrawn="1"/>
        </p:nvSpPr>
        <p:spPr>
          <a:xfrm>
            <a:off x="11435049" y="6488910"/>
            <a:ext cx="360000" cy="360000"/>
          </a:xfrm>
          <a:prstGeom prst="ellipse">
            <a:avLst/>
          </a:prstGeom>
          <a:solidFill>
            <a:schemeClr val="bg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algn="ctr"/>
            <a:endParaRPr lang="de-DE" sz="1400">
              <a:solidFill>
                <a:schemeClr val="tx1"/>
              </a:solidFill>
            </a:endParaRPr>
          </a:p>
        </p:txBody>
      </p:sp>
      <p:sp>
        <p:nvSpPr>
          <p:cNvPr id="6" name="Textfeld 1">
            <a:extLst>
              <a:ext uri="{FF2B5EF4-FFF2-40B4-BE49-F238E27FC236}">
                <a16:creationId xmlns:a16="http://schemas.microsoft.com/office/drawing/2014/main" id="{FDA929E3-E369-518F-0F13-8A45B5BE4A70}"/>
              </a:ext>
            </a:extLst>
          </p:cNvPr>
          <p:cNvSpPr txBox="1"/>
          <p:nvPr userDrawn="1"/>
        </p:nvSpPr>
        <p:spPr>
          <a:xfrm>
            <a:off x="11373057" y="6530410"/>
            <a:ext cx="483979" cy="276999"/>
          </a:xfrm>
          <a:prstGeom prst="rect">
            <a:avLst/>
          </a:prstGeom>
          <a:noFill/>
        </p:spPr>
        <p:txBody>
          <a:bodyPr wrap="none" rtlCol="0" anchor="ctr">
            <a:spAutoFit/>
          </a:bodyPr>
          <a:lstStyle/>
          <a:p>
            <a:pPr algn="ctr"/>
            <a:fld id="{955A0D33-671D-4463-AADC-D94BE68FBDA2}" type="slidenum">
              <a:rPr lang="de-DE" sz="1200" smtClean="0"/>
              <a:pPr algn="ctr"/>
              <a:t>‹#›</a:t>
            </a:fld>
            <a:endParaRPr lang="de-DE" sz="1200"/>
          </a:p>
        </p:txBody>
      </p:sp>
    </p:spTree>
    <p:extLst>
      <p:ext uri="{BB962C8B-B14F-4D97-AF65-F5344CB8AC3E}">
        <p14:creationId xmlns:p14="http://schemas.microsoft.com/office/powerpoint/2010/main" val="181269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foli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34137869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2" y="0"/>
            <a:ext cx="115220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5" name="Fußzeilenplatzhalter 12">
            <a:extLst>
              <a:ext uri="{FF2B5EF4-FFF2-40B4-BE49-F238E27FC236}">
                <a16:creationId xmlns:a16="http://schemas.microsoft.com/office/drawing/2014/main" id="{C6D03E3C-3466-04B2-ABCB-45D3CA302B43}"/>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3226233215"/>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hrenturm">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4160594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2" y="0"/>
            <a:ext cx="115220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pic>
        <p:nvPicPr>
          <p:cNvPr id="3" name="Bild 4">
            <a:extLst>
              <a:ext uri="{FF2B5EF4-FFF2-40B4-BE49-F238E27FC236}">
                <a16:creationId xmlns:a16="http://schemas.microsoft.com/office/drawing/2014/main" id="{D69A7447-5365-5B87-C271-883E3D03BD08}"/>
              </a:ext>
            </a:extLst>
          </p:cNvPr>
          <p:cNvPicPr>
            <a:picLocks noChangeAspect="1"/>
          </p:cNvPicPr>
          <p:nvPr userDrawn="1"/>
        </p:nvPicPr>
        <p:blipFill>
          <a:blip r:embed="rId5"/>
          <a:stretch>
            <a:fillRect/>
          </a:stretch>
        </p:blipFill>
        <p:spPr>
          <a:xfrm>
            <a:off x="7607841" y="1808820"/>
            <a:ext cx="4248799" cy="3708412"/>
          </a:xfrm>
          <a:prstGeom prst="rect">
            <a:avLst/>
          </a:prstGeom>
        </p:spPr>
      </p:pic>
      <p:sp>
        <p:nvSpPr>
          <p:cNvPr id="5" name="Fußzeilenplatzhalter 12">
            <a:extLst>
              <a:ext uri="{FF2B5EF4-FFF2-40B4-BE49-F238E27FC236}">
                <a16:creationId xmlns:a16="http://schemas.microsoft.com/office/drawing/2014/main" id="{63930CE8-4444-1F4F-864A-5DF9E1A3DAB8}"/>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2948899863"/>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eltrenner_3">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8B9076-B0D6-5CB6-D142-86F0B4866ED4}"/>
              </a:ext>
            </a:extLst>
          </p:cNvPr>
          <p:cNvGraphicFramePr>
            <a:graphicFrameLocks noChangeAspect="1"/>
          </p:cNvGraphicFramePr>
          <p:nvPr userDrawn="1">
            <p:custDataLst>
              <p:tags r:id="rId1"/>
            </p:custDataLst>
            <p:extLst>
              <p:ext uri="{D42A27DB-BD31-4B8C-83A1-F6EECF244321}">
                <p14:modId xmlns:p14="http://schemas.microsoft.com/office/powerpoint/2010/main" val="2177341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7" name="Object 6" hidden="1">
                        <a:extLst>
                          <a:ext uri="{FF2B5EF4-FFF2-40B4-BE49-F238E27FC236}">
                            <a16:creationId xmlns:a16="http://schemas.microsoft.com/office/drawing/2014/main" id="{9B8B9076-B0D6-5CB6-D142-86F0B4866E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E258A66A-B3FA-3DE7-B366-AB11A0E4C3AA}"/>
              </a:ext>
            </a:extLst>
          </p:cNvPr>
          <p:cNvSpPr/>
          <p:nvPr userDrawn="1"/>
        </p:nvSpPr>
        <p:spPr>
          <a:xfrm>
            <a:off x="0" y="-1586"/>
            <a:ext cx="12192000" cy="6861173"/>
          </a:xfrm>
          <a:prstGeom prst="rect">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pic>
        <p:nvPicPr>
          <p:cNvPr id="8" name="Picture 7" descr="LinkedIn Prospective Students Case Study | Carnegie Dartlet">
            <a:extLst>
              <a:ext uri="{FF2B5EF4-FFF2-40B4-BE49-F238E27FC236}">
                <a16:creationId xmlns:a16="http://schemas.microsoft.com/office/drawing/2014/main" id="{DC880281-DF21-94AB-0468-1045381E9102}"/>
              </a:ext>
            </a:extLst>
          </p:cNvPr>
          <p:cNvPicPr>
            <a:picLocks noChangeAspect="1" noChangeArrowheads="1"/>
          </p:cNvPicPr>
          <p:nvPr userDrawn="1"/>
        </p:nvPicPr>
        <p:blipFill rotWithShape="1">
          <a:blip r:embed="rId5" cstate="print">
            <a:duotone>
              <a:prstClr val="black"/>
              <a:srgbClr val="52AAA6">
                <a:tint val="45000"/>
                <a:satMod val="400000"/>
              </a:srgbClr>
            </a:duotone>
            <a:alphaModFix/>
            <a:extLst>
              <a:ext uri="{BEBA8EAE-BF5A-486C-A8C5-ECC9F3942E4B}">
                <a14:imgProps xmlns:a14="http://schemas.microsoft.com/office/drawing/2010/main">
                  <a14:imgLayer r:embed="rId6">
                    <a14:imgEffect>
                      <a14:saturation sat="300000"/>
                    </a14:imgEffect>
                    <a14:imgEffect>
                      <a14:brightnessContrast bright="40000" contrast="20000"/>
                    </a14:imgEffect>
                  </a14:imgLayer>
                </a14:imgProps>
              </a:ext>
              <a:ext uri="{28A0092B-C50C-407E-A947-70E740481C1C}">
                <a14:useLocalDpi xmlns:a14="http://schemas.microsoft.com/office/drawing/2010/main" val="0"/>
              </a:ext>
            </a:extLst>
          </a:blip>
          <a:srcRect l="26606" r="21065"/>
          <a:stretch/>
        </p:blipFill>
        <p:spPr bwMode="auto">
          <a:xfrm rot="5400000" flipV="1">
            <a:off x="6647977" y="1323408"/>
            <a:ext cx="6857997" cy="4217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02ABF424-8865-985E-2CBE-7E5CC137A02C}"/>
              </a:ext>
            </a:extLst>
          </p:cNvPr>
          <p:cNvSpPr>
            <a:spLocks noGrp="1"/>
          </p:cNvSpPr>
          <p:nvPr>
            <p:ph type="title" hasCustomPrompt="1"/>
          </p:nvPr>
        </p:nvSpPr>
        <p:spPr>
          <a:xfrm>
            <a:off x="335569" y="2996952"/>
            <a:ext cx="88567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dirty="0">
                <a:solidFill>
                  <a:schemeClr val="bg1"/>
                </a:solidFill>
              </a:defRPr>
            </a:lvl1pPr>
          </a:lstStyle>
          <a:p>
            <a:pPr lvl="0"/>
            <a:r>
              <a:rPr lang="de-DE" err="1"/>
              <a:t>Kapiteltrenner</a:t>
            </a:r>
            <a:endParaRPr lang="de-DE"/>
          </a:p>
        </p:txBody>
      </p:sp>
      <p:sp>
        <p:nvSpPr>
          <p:cNvPr id="12" name="Fußzeilenplatzhalter 12">
            <a:extLst>
              <a:ext uri="{FF2B5EF4-FFF2-40B4-BE49-F238E27FC236}">
                <a16:creationId xmlns:a16="http://schemas.microsoft.com/office/drawing/2014/main" id="{61D3816E-B018-3419-2432-E4409C55DF44}"/>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solidFill>
              </a:defRPr>
            </a:lvl1pPr>
          </a:lstStyle>
          <a:p>
            <a:endParaRPr lang="de-DE"/>
          </a:p>
        </p:txBody>
      </p:sp>
      <p:pic>
        <p:nvPicPr>
          <p:cNvPr id="14" name="Grafik 13">
            <a:extLst>
              <a:ext uri="{FF2B5EF4-FFF2-40B4-BE49-F238E27FC236}">
                <a16:creationId xmlns:a16="http://schemas.microsoft.com/office/drawing/2014/main" id="{DE5365B8-DF72-D7B0-E008-40C883872F6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569" y="6517609"/>
            <a:ext cx="789373" cy="232930"/>
          </a:xfrm>
          <a:prstGeom prst="rect">
            <a:avLst/>
          </a:prstGeom>
        </p:spPr>
      </p:pic>
      <p:pic>
        <p:nvPicPr>
          <p:cNvPr id="16" name="Grafik 15" descr="Ein Bild, das Logo enthält.&#10;&#10;Automatisch generierte Beschreibung">
            <a:extLst>
              <a:ext uri="{FF2B5EF4-FFF2-40B4-BE49-F238E27FC236}">
                <a16:creationId xmlns:a16="http://schemas.microsoft.com/office/drawing/2014/main" id="{C1995D09-5F11-3FBE-76FC-EA9E6DE30E6F}"/>
              </a:ext>
            </a:extLst>
          </p:cNvPr>
          <p:cNvPicPr>
            <a:picLocks noChangeAspect="1"/>
          </p:cNvPicPr>
          <p:nvPr userDrawn="1"/>
        </p:nvPicPr>
        <p:blipFill>
          <a:blip r:embed="rId9">
            <a:biLevel thresh="25000"/>
            <a:extLst>
              <a:ext uri="{28A0092B-C50C-407E-A947-70E740481C1C}">
                <a14:useLocalDpi xmlns:a14="http://schemas.microsoft.com/office/drawing/2010/main" val="0"/>
              </a:ext>
            </a:extLst>
          </a:blip>
          <a:stretch>
            <a:fillRect/>
          </a:stretch>
        </p:blipFill>
        <p:spPr>
          <a:xfrm>
            <a:off x="1269879" y="6570908"/>
            <a:ext cx="293723" cy="154800"/>
          </a:xfrm>
          <a:prstGeom prst="rect">
            <a:avLst/>
          </a:prstGeom>
        </p:spPr>
      </p:pic>
      <p:pic>
        <p:nvPicPr>
          <p:cNvPr id="17" name="Picture 5" descr="A screenshot of a cell phone on a table&#10;&#10;Description automatically generated">
            <a:extLst>
              <a:ext uri="{FF2B5EF4-FFF2-40B4-BE49-F238E27FC236}">
                <a16:creationId xmlns:a16="http://schemas.microsoft.com/office/drawing/2014/main" id="{2529B3E9-2471-9336-731A-613B0B1DC41A}"/>
              </a:ext>
            </a:extLst>
          </p:cNvPr>
          <p:cNvPicPr>
            <a:picLocks noChangeAspect="1"/>
          </p:cNvPicPr>
          <p:nvPr userDrawn="1"/>
        </p:nvPicPr>
        <p:blipFill rotWithShape="1">
          <a:blip r:embed="rId10" cstate="print">
            <a:biLevel thresh="25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10875" r="12614" b="71270"/>
          <a:stretch/>
        </p:blipFill>
        <p:spPr>
          <a:xfrm>
            <a:off x="1708539" y="6517609"/>
            <a:ext cx="655562" cy="232930"/>
          </a:xfrm>
          <a:prstGeom prst="rect">
            <a:avLst/>
          </a:prstGeom>
        </p:spPr>
      </p:pic>
      <p:sp>
        <p:nvSpPr>
          <p:cNvPr id="4" name="Textfeld 1">
            <a:extLst>
              <a:ext uri="{FF2B5EF4-FFF2-40B4-BE49-F238E27FC236}">
                <a16:creationId xmlns:a16="http://schemas.microsoft.com/office/drawing/2014/main" id="{AA6E3469-64D5-FBFE-7299-12A72B19D241}"/>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2452637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_4">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8B9076-B0D6-5CB6-D142-86F0B4866ED4}"/>
              </a:ext>
            </a:extLst>
          </p:cNvPr>
          <p:cNvGraphicFramePr>
            <a:graphicFrameLocks noChangeAspect="1"/>
          </p:cNvGraphicFramePr>
          <p:nvPr userDrawn="1">
            <p:custDataLst>
              <p:tags r:id="rId1"/>
            </p:custDataLst>
            <p:extLst>
              <p:ext uri="{D42A27DB-BD31-4B8C-83A1-F6EECF244321}">
                <p14:modId xmlns:p14="http://schemas.microsoft.com/office/powerpoint/2010/main" val="2177341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7" name="Object 6" hidden="1">
                        <a:extLst>
                          <a:ext uri="{FF2B5EF4-FFF2-40B4-BE49-F238E27FC236}">
                            <a16:creationId xmlns:a16="http://schemas.microsoft.com/office/drawing/2014/main" id="{9B8B9076-B0D6-5CB6-D142-86F0B4866E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hteck 1">
            <a:extLst>
              <a:ext uri="{FF2B5EF4-FFF2-40B4-BE49-F238E27FC236}">
                <a16:creationId xmlns:a16="http://schemas.microsoft.com/office/drawing/2014/main" id="{E258A66A-B3FA-3DE7-B366-AB11A0E4C3AA}"/>
              </a:ext>
            </a:extLst>
          </p:cNvPr>
          <p:cNvSpPr/>
          <p:nvPr userDrawn="1"/>
        </p:nvSpPr>
        <p:spPr>
          <a:xfrm>
            <a:off x="0" y="0"/>
            <a:ext cx="12192000" cy="6861173"/>
          </a:xfrm>
          <a:prstGeom prst="rect">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pic>
        <p:nvPicPr>
          <p:cNvPr id="8" name="Picture 7" descr="LinkedIn Prospective Students Case Study | Carnegie Dartlet">
            <a:extLst>
              <a:ext uri="{FF2B5EF4-FFF2-40B4-BE49-F238E27FC236}">
                <a16:creationId xmlns:a16="http://schemas.microsoft.com/office/drawing/2014/main" id="{DC880281-DF21-94AB-0468-1045381E9102}"/>
              </a:ext>
            </a:extLst>
          </p:cNvPr>
          <p:cNvPicPr>
            <a:picLocks noChangeAspect="1" noChangeArrowheads="1"/>
          </p:cNvPicPr>
          <p:nvPr userDrawn="1"/>
        </p:nvPicPr>
        <p:blipFill rotWithShape="1">
          <a:blip r:embed="rId5" cstate="print">
            <a:alphaModFix/>
            <a:duotone>
              <a:schemeClr val="bg2">
                <a:shade val="45000"/>
                <a:satMod val="135000"/>
              </a:schemeClr>
              <a:prstClr val="white"/>
            </a:duotone>
            <a:extLst>
              <a:ext uri="{BEBA8EAE-BF5A-486C-A8C5-ECC9F3942E4B}">
                <a14:imgProps xmlns:a14="http://schemas.microsoft.com/office/drawing/2010/main">
                  <a14:imgLayer r:embed="rId6">
                    <a14:imgEffect>
                      <a14:saturation sat="300000"/>
                    </a14:imgEffect>
                    <a14:imgEffect>
                      <a14:brightnessContrast bright="40000" contrast="20000"/>
                    </a14:imgEffect>
                  </a14:imgLayer>
                </a14:imgProps>
              </a:ext>
              <a:ext uri="{28A0092B-C50C-407E-A947-70E740481C1C}">
                <a14:useLocalDpi xmlns:a14="http://schemas.microsoft.com/office/drawing/2010/main" val="0"/>
              </a:ext>
            </a:extLst>
          </a:blip>
          <a:srcRect l="26606" r="21065"/>
          <a:stretch/>
        </p:blipFill>
        <p:spPr bwMode="auto">
          <a:xfrm rot="5400000" flipV="1">
            <a:off x="6647977" y="1323408"/>
            <a:ext cx="6857997" cy="421753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itel 1">
            <a:extLst>
              <a:ext uri="{FF2B5EF4-FFF2-40B4-BE49-F238E27FC236}">
                <a16:creationId xmlns:a16="http://schemas.microsoft.com/office/drawing/2014/main" id="{02ABF424-8865-985E-2CBE-7E5CC137A02C}"/>
              </a:ext>
            </a:extLst>
          </p:cNvPr>
          <p:cNvSpPr>
            <a:spLocks noGrp="1"/>
          </p:cNvSpPr>
          <p:nvPr>
            <p:ph type="title" hasCustomPrompt="1"/>
          </p:nvPr>
        </p:nvSpPr>
        <p:spPr>
          <a:xfrm>
            <a:off x="335569" y="2996952"/>
            <a:ext cx="88567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lang="de-DE" dirty="0">
                <a:solidFill>
                  <a:schemeClr val="bg1"/>
                </a:solidFill>
              </a:defRPr>
            </a:lvl1pPr>
          </a:lstStyle>
          <a:p>
            <a:pPr lvl="0"/>
            <a:r>
              <a:rPr lang="de-DE" err="1"/>
              <a:t>Kapiteltrenner</a:t>
            </a:r>
            <a:endParaRPr lang="de-DE"/>
          </a:p>
        </p:txBody>
      </p:sp>
      <p:sp>
        <p:nvSpPr>
          <p:cNvPr id="3" name="Fußzeilenplatzhalter 12">
            <a:extLst>
              <a:ext uri="{FF2B5EF4-FFF2-40B4-BE49-F238E27FC236}">
                <a16:creationId xmlns:a16="http://schemas.microsoft.com/office/drawing/2014/main" id="{7E39C56A-8984-246D-241F-3BA34113DAA3}"/>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solidFill>
              </a:defRPr>
            </a:lvl1pPr>
          </a:lstStyle>
          <a:p>
            <a:endParaRPr lang="de-DE"/>
          </a:p>
        </p:txBody>
      </p:sp>
      <p:pic>
        <p:nvPicPr>
          <p:cNvPr id="5" name="Grafik 4">
            <a:extLst>
              <a:ext uri="{FF2B5EF4-FFF2-40B4-BE49-F238E27FC236}">
                <a16:creationId xmlns:a16="http://schemas.microsoft.com/office/drawing/2014/main" id="{795774B6-D8C9-0540-8EEE-4BCF40666C3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5569" y="6517609"/>
            <a:ext cx="789373" cy="232930"/>
          </a:xfrm>
          <a:prstGeom prst="rect">
            <a:avLst/>
          </a:prstGeom>
        </p:spPr>
      </p:pic>
      <p:pic>
        <p:nvPicPr>
          <p:cNvPr id="6" name="Grafik 5" descr="Ein Bild, das Logo enthält.&#10;&#10;Automatisch generierte Beschreibung">
            <a:extLst>
              <a:ext uri="{FF2B5EF4-FFF2-40B4-BE49-F238E27FC236}">
                <a16:creationId xmlns:a16="http://schemas.microsoft.com/office/drawing/2014/main" id="{19B4D671-0854-63CF-2303-C71D2BD8A2FA}"/>
              </a:ext>
            </a:extLst>
          </p:cNvPr>
          <p:cNvPicPr>
            <a:picLocks noChangeAspect="1"/>
          </p:cNvPicPr>
          <p:nvPr userDrawn="1"/>
        </p:nvPicPr>
        <p:blipFill>
          <a:blip r:embed="rId9">
            <a:biLevel thresh="25000"/>
            <a:extLst>
              <a:ext uri="{28A0092B-C50C-407E-A947-70E740481C1C}">
                <a14:useLocalDpi xmlns:a14="http://schemas.microsoft.com/office/drawing/2010/main" val="0"/>
              </a:ext>
            </a:extLst>
          </a:blip>
          <a:stretch>
            <a:fillRect/>
          </a:stretch>
        </p:blipFill>
        <p:spPr>
          <a:xfrm>
            <a:off x="1269879" y="6570908"/>
            <a:ext cx="293723" cy="154800"/>
          </a:xfrm>
          <a:prstGeom prst="rect">
            <a:avLst/>
          </a:prstGeom>
        </p:spPr>
      </p:pic>
      <p:pic>
        <p:nvPicPr>
          <p:cNvPr id="12" name="Picture 5" descr="A screenshot of a cell phone on a table&#10;&#10;Description automatically generated">
            <a:extLst>
              <a:ext uri="{FF2B5EF4-FFF2-40B4-BE49-F238E27FC236}">
                <a16:creationId xmlns:a16="http://schemas.microsoft.com/office/drawing/2014/main" id="{CCE9E968-1FDA-EC1C-5F36-CBF6FCA64F03}"/>
              </a:ext>
            </a:extLst>
          </p:cNvPr>
          <p:cNvPicPr>
            <a:picLocks noChangeAspect="1"/>
          </p:cNvPicPr>
          <p:nvPr userDrawn="1"/>
        </p:nvPicPr>
        <p:blipFill rotWithShape="1">
          <a:blip r:embed="rId10" cstate="print">
            <a:biLevel thresh="2500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l="10875" r="12614" b="71270"/>
          <a:stretch/>
        </p:blipFill>
        <p:spPr>
          <a:xfrm>
            <a:off x="1708539" y="6517609"/>
            <a:ext cx="655562" cy="232930"/>
          </a:xfrm>
          <a:prstGeom prst="rect">
            <a:avLst/>
          </a:prstGeom>
        </p:spPr>
      </p:pic>
      <p:sp>
        <p:nvSpPr>
          <p:cNvPr id="4" name="Textfeld 1">
            <a:extLst>
              <a:ext uri="{FF2B5EF4-FFF2-40B4-BE49-F238E27FC236}">
                <a16:creationId xmlns:a16="http://schemas.microsoft.com/office/drawing/2014/main" id="{D9A3CEF3-E178-9537-3245-491F72CA0C93}"/>
              </a:ext>
            </a:extLst>
          </p:cNvPr>
          <p:cNvSpPr txBox="1"/>
          <p:nvPr userDrawn="1"/>
        </p:nvSpPr>
        <p:spPr>
          <a:xfrm>
            <a:off x="11428940" y="6530409"/>
            <a:ext cx="372218" cy="276999"/>
          </a:xfrm>
          <a:prstGeom prst="rect">
            <a:avLst/>
          </a:prstGeom>
          <a:noFill/>
        </p:spPr>
        <p:txBody>
          <a:bodyPr wrap="none" rtlCol="0" anchor="ctr">
            <a:spAutoFit/>
          </a:bodyPr>
          <a:lstStyle/>
          <a:p>
            <a:pPr algn="ctr"/>
            <a:fld id="{955A0D33-671D-4463-AADC-D94BE68FBDA2}" type="slidenum">
              <a:rPr lang="de-DE" sz="1200" smtClean="0">
                <a:solidFill>
                  <a:schemeClr val="bg1"/>
                </a:solidFill>
              </a:rPr>
              <a:pPr algn="ctr"/>
              <a:t>‹#›</a:t>
            </a:fld>
            <a:endParaRPr lang="de-DE" sz="1200">
              <a:solidFill>
                <a:schemeClr val="bg1"/>
              </a:solidFill>
            </a:endParaRPr>
          </a:p>
        </p:txBody>
      </p:sp>
    </p:spTree>
    <p:extLst>
      <p:ext uri="{BB962C8B-B14F-4D97-AF65-F5344CB8AC3E}">
        <p14:creationId xmlns:p14="http://schemas.microsoft.com/office/powerpoint/2010/main" val="2860380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_6_adri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3637029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pic>
        <p:nvPicPr>
          <p:cNvPr id="2" name="Grafik 5">
            <a:extLst>
              <a:ext uri="{FF2B5EF4-FFF2-40B4-BE49-F238E27FC236}">
                <a16:creationId xmlns:a16="http://schemas.microsoft.com/office/drawing/2014/main" id="{B1A65462-FFCC-84AF-4C27-9A93378A373A}"/>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9518"/>
          <a:stretch/>
        </p:blipFill>
        <p:spPr>
          <a:xfrm>
            <a:off x="-384720" y="1412775"/>
            <a:ext cx="13393488" cy="5323515"/>
          </a:xfrm>
          <a:prstGeom prst="rect">
            <a:avLst/>
          </a:prstGeom>
        </p:spPr>
      </p:pic>
      <p:sp>
        <p:nvSpPr>
          <p:cNvPr id="3" name="Fußzeilenplatzhalter 12">
            <a:extLst>
              <a:ext uri="{FF2B5EF4-FFF2-40B4-BE49-F238E27FC236}">
                <a16:creationId xmlns:a16="http://schemas.microsoft.com/office/drawing/2014/main" id="{BC2886D8-334D-2C11-CAE0-789DE54BD1AF}"/>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3817966343"/>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_7_adri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656942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pic>
        <p:nvPicPr>
          <p:cNvPr id="5" name="Grafik 6">
            <a:extLst>
              <a:ext uri="{FF2B5EF4-FFF2-40B4-BE49-F238E27FC236}">
                <a16:creationId xmlns:a16="http://schemas.microsoft.com/office/drawing/2014/main" id="{9FE09C33-B249-96C5-8EEA-69517C3EF45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5859" b="16965"/>
          <a:stretch/>
        </p:blipFill>
        <p:spPr>
          <a:xfrm>
            <a:off x="0" y="1916832"/>
            <a:ext cx="12742773" cy="3819516"/>
          </a:xfrm>
          <a:prstGeom prst="rect">
            <a:avLst/>
          </a:prstGeom>
        </p:spPr>
      </p:pic>
      <p:sp>
        <p:nvSpPr>
          <p:cNvPr id="2" name="Fußzeilenplatzhalter 12">
            <a:extLst>
              <a:ext uri="{FF2B5EF4-FFF2-40B4-BE49-F238E27FC236}">
                <a16:creationId xmlns:a16="http://schemas.microsoft.com/office/drawing/2014/main" id="{61B25EF4-A442-12E0-FCE7-3281783E91DC}"/>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2160945494"/>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_8_adri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38921143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2" y="0"/>
            <a:ext cx="11532221"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pic>
        <p:nvPicPr>
          <p:cNvPr id="2" name="Grafik 3">
            <a:extLst>
              <a:ext uri="{FF2B5EF4-FFF2-40B4-BE49-F238E27FC236}">
                <a16:creationId xmlns:a16="http://schemas.microsoft.com/office/drawing/2014/main" id="{CB7AC9C3-BF75-BBAF-DBB4-BE87B25970F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3318" b="13154"/>
          <a:stretch/>
        </p:blipFill>
        <p:spPr>
          <a:xfrm>
            <a:off x="11560" y="1916832"/>
            <a:ext cx="11855623" cy="3882124"/>
          </a:xfrm>
          <a:prstGeom prst="rect">
            <a:avLst/>
          </a:prstGeom>
        </p:spPr>
      </p:pic>
      <p:sp>
        <p:nvSpPr>
          <p:cNvPr id="3" name="Fußzeilenplatzhalter 12">
            <a:extLst>
              <a:ext uri="{FF2B5EF4-FFF2-40B4-BE49-F238E27FC236}">
                <a16:creationId xmlns:a16="http://schemas.microsoft.com/office/drawing/2014/main" id="{FFD55594-BB42-2EAC-72F9-EE5804371983}"/>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1638513926"/>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_9_adri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46640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pic>
        <p:nvPicPr>
          <p:cNvPr id="2" name="Grafik 3">
            <a:extLst>
              <a:ext uri="{FF2B5EF4-FFF2-40B4-BE49-F238E27FC236}">
                <a16:creationId xmlns:a16="http://schemas.microsoft.com/office/drawing/2014/main" id="{50F549C4-4566-2A0E-9E16-7EBA1C5B570F}"/>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7294" b="15695"/>
          <a:stretch/>
        </p:blipFill>
        <p:spPr>
          <a:xfrm>
            <a:off x="-1032792" y="2204864"/>
            <a:ext cx="14740226" cy="3184527"/>
          </a:xfrm>
          <a:prstGeom prst="rect">
            <a:avLst/>
          </a:prstGeom>
        </p:spPr>
      </p:pic>
      <p:sp>
        <p:nvSpPr>
          <p:cNvPr id="3" name="Fußzeilenplatzhalter 12">
            <a:extLst>
              <a:ext uri="{FF2B5EF4-FFF2-40B4-BE49-F238E27FC236}">
                <a16:creationId xmlns:a16="http://schemas.microsoft.com/office/drawing/2014/main" id="{1BA76E9A-0A86-E396-262C-748DBB034CFD}"/>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1161712194"/>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e_weiß">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257099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ußzeilenplatzhalter 12">
            <a:extLst>
              <a:ext uri="{FF2B5EF4-FFF2-40B4-BE49-F238E27FC236}">
                <a16:creationId xmlns:a16="http://schemas.microsoft.com/office/drawing/2014/main" id="{C1D9ABC4-BE0A-B697-58F9-463FE0A9F5C8}"/>
              </a:ext>
            </a:extLst>
          </p:cNvPr>
          <p:cNvSpPr>
            <a:spLocks noGrp="1"/>
          </p:cNvSpPr>
          <p:nvPr>
            <p:ph type="ftr" sz="quarter" idx="3"/>
          </p:nvPr>
        </p:nvSpPr>
        <p:spPr>
          <a:xfrm>
            <a:off x="1271464"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3" name="Rechteck 2">
            <a:extLst>
              <a:ext uri="{FF2B5EF4-FFF2-40B4-BE49-F238E27FC236}">
                <a16:creationId xmlns:a16="http://schemas.microsoft.com/office/drawing/2014/main" id="{4DCE4397-7C79-D498-04AB-5BDE3CCDB792}"/>
              </a:ext>
            </a:extLst>
          </p:cNvPr>
          <p:cNvSpPr/>
          <p:nvPr userDrawn="1"/>
        </p:nvSpPr>
        <p:spPr>
          <a:xfrm>
            <a:off x="3176" y="6093296"/>
            <a:ext cx="12188824" cy="764704"/>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pic>
        <p:nvPicPr>
          <p:cNvPr id="7" name="Grafik 6">
            <a:extLst>
              <a:ext uri="{FF2B5EF4-FFF2-40B4-BE49-F238E27FC236}">
                <a16:creationId xmlns:a16="http://schemas.microsoft.com/office/drawing/2014/main" id="{80A00427-583E-AF7F-5711-9DF75FA5F30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5733" y="2708920"/>
            <a:ext cx="4880535" cy="1440160"/>
          </a:xfrm>
          <a:prstGeom prst="rect">
            <a:avLst/>
          </a:prstGeom>
        </p:spPr>
      </p:pic>
      <p:pic>
        <p:nvPicPr>
          <p:cNvPr id="8" name="Grafik 7">
            <a:extLst>
              <a:ext uri="{FF2B5EF4-FFF2-40B4-BE49-F238E27FC236}">
                <a16:creationId xmlns:a16="http://schemas.microsoft.com/office/drawing/2014/main" id="{5C913178-67CB-F343-DCF0-148E4D4AE5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133" y="2861320"/>
            <a:ext cx="4880535" cy="1440160"/>
          </a:xfrm>
          <a:prstGeom prst="rect">
            <a:avLst/>
          </a:prstGeom>
        </p:spPr>
      </p:pic>
    </p:spTree>
    <p:extLst>
      <p:ext uri="{BB962C8B-B14F-4D97-AF65-F5344CB8AC3E}">
        <p14:creationId xmlns:p14="http://schemas.microsoft.com/office/powerpoint/2010/main" val="1692975547"/>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e_weiß_Kontaktdaten">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257099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ußzeilenplatzhalter 12">
            <a:extLst>
              <a:ext uri="{FF2B5EF4-FFF2-40B4-BE49-F238E27FC236}">
                <a16:creationId xmlns:a16="http://schemas.microsoft.com/office/drawing/2014/main" id="{C1D9ABC4-BE0A-B697-58F9-463FE0A9F5C8}"/>
              </a:ext>
            </a:extLst>
          </p:cNvPr>
          <p:cNvSpPr>
            <a:spLocks noGrp="1"/>
          </p:cNvSpPr>
          <p:nvPr>
            <p:ph type="ftr" sz="quarter" idx="3"/>
          </p:nvPr>
        </p:nvSpPr>
        <p:spPr>
          <a:xfrm>
            <a:off x="1271464"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3" name="Rechteck 2">
            <a:extLst>
              <a:ext uri="{FF2B5EF4-FFF2-40B4-BE49-F238E27FC236}">
                <a16:creationId xmlns:a16="http://schemas.microsoft.com/office/drawing/2014/main" id="{4DCE4397-7C79-D498-04AB-5BDE3CCDB792}"/>
              </a:ext>
            </a:extLst>
          </p:cNvPr>
          <p:cNvSpPr/>
          <p:nvPr userDrawn="1"/>
        </p:nvSpPr>
        <p:spPr>
          <a:xfrm>
            <a:off x="3176" y="6093296"/>
            <a:ext cx="12188824" cy="764704"/>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pic>
        <p:nvPicPr>
          <p:cNvPr id="7" name="Grafik 6">
            <a:extLst>
              <a:ext uri="{FF2B5EF4-FFF2-40B4-BE49-F238E27FC236}">
                <a16:creationId xmlns:a16="http://schemas.microsoft.com/office/drawing/2014/main" id="{80A00427-583E-AF7F-5711-9DF75FA5F30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5733" y="2708920"/>
            <a:ext cx="4880535" cy="1440160"/>
          </a:xfrm>
          <a:prstGeom prst="rect">
            <a:avLst/>
          </a:prstGeom>
        </p:spPr>
      </p:pic>
      <p:grpSp>
        <p:nvGrpSpPr>
          <p:cNvPr id="21" name="Gruppieren 20">
            <a:extLst>
              <a:ext uri="{FF2B5EF4-FFF2-40B4-BE49-F238E27FC236}">
                <a16:creationId xmlns:a16="http://schemas.microsoft.com/office/drawing/2014/main" id="{EE229B70-4433-CE00-40F3-ECF63AC54522}"/>
              </a:ext>
            </a:extLst>
          </p:cNvPr>
          <p:cNvGrpSpPr/>
          <p:nvPr userDrawn="1"/>
        </p:nvGrpSpPr>
        <p:grpSpPr>
          <a:xfrm>
            <a:off x="3660428" y="1926920"/>
            <a:ext cx="4880535" cy="3004160"/>
            <a:chOff x="3660428" y="1916832"/>
            <a:chExt cx="4880535" cy="3004160"/>
          </a:xfrm>
        </p:grpSpPr>
        <p:pic>
          <p:nvPicPr>
            <p:cNvPr id="8" name="Grafik 7">
              <a:extLst>
                <a:ext uri="{FF2B5EF4-FFF2-40B4-BE49-F238E27FC236}">
                  <a16:creationId xmlns:a16="http://schemas.microsoft.com/office/drawing/2014/main" id="{5C913178-67CB-F343-DCF0-148E4D4AE5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0428" y="1916832"/>
              <a:ext cx="4880535" cy="1440160"/>
            </a:xfrm>
            <a:prstGeom prst="rect">
              <a:avLst/>
            </a:prstGeom>
          </p:spPr>
        </p:pic>
        <p:grpSp>
          <p:nvGrpSpPr>
            <p:cNvPr id="20" name="Gruppieren 19">
              <a:extLst>
                <a:ext uri="{FF2B5EF4-FFF2-40B4-BE49-F238E27FC236}">
                  <a16:creationId xmlns:a16="http://schemas.microsoft.com/office/drawing/2014/main" id="{03F6CCEF-0F98-064B-D848-C6C0A1E1B4C9}"/>
                </a:ext>
              </a:extLst>
            </p:cNvPr>
            <p:cNvGrpSpPr/>
            <p:nvPr userDrawn="1"/>
          </p:nvGrpSpPr>
          <p:grpSpPr>
            <a:xfrm>
              <a:off x="4223019" y="4025240"/>
              <a:ext cx="3755354" cy="895752"/>
              <a:chOff x="4339035" y="4025240"/>
              <a:chExt cx="3755354" cy="895752"/>
            </a:xfrm>
          </p:grpSpPr>
          <p:pic>
            <p:nvPicPr>
              <p:cNvPr id="16" name="Grafik 15">
                <a:extLst>
                  <a:ext uri="{FF2B5EF4-FFF2-40B4-BE49-F238E27FC236}">
                    <a16:creationId xmlns:a16="http://schemas.microsoft.com/office/drawing/2014/main" id="{1B22AC8B-88D6-5E49-2482-1096632EC250}"/>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2387" t="22179" r="22387" b="22419"/>
              <a:stretch/>
            </p:blipFill>
            <p:spPr>
              <a:xfrm>
                <a:off x="4339035" y="4025240"/>
                <a:ext cx="964877" cy="895752"/>
              </a:xfrm>
              <a:prstGeom prst="rect">
                <a:avLst/>
              </a:prstGeom>
            </p:spPr>
          </p:pic>
          <p:grpSp>
            <p:nvGrpSpPr>
              <p:cNvPr id="17" name="Gruppieren 16">
                <a:extLst>
                  <a:ext uri="{FF2B5EF4-FFF2-40B4-BE49-F238E27FC236}">
                    <a16:creationId xmlns:a16="http://schemas.microsoft.com/office/drawing/2014/main" id="{5E592D44-5191-EB1C-8374-3D3D76E7F1BB}"/>
                  </a:ext>
                </a:extLst>
              </p:cNvPr>
              <p:cNvGrpSpPr/>
              <p:nvPr userDrawn="1"/>
            </p:nvGrpSpPr>
            <p:grpSpPr>
              <a:xfrm>
                <a:off x="5574468" y="4160113"/>
                <a:ext cx="2519921" cy="626006"/>
                <a:chOff x="1728843" y="5532480"/>
                <a:chExt cx="2519921" cy="626006"/>
              </a:xfrm>
            </p:grpSpPr>
            <p:sp>
              <p:nvSpPr>
                <p:cNvPr id="11" name="Textfeld 10">
                  <a:extLst>
                    <a:ext uri="{FF2B5EF4-FFF2-40B4-BE49-F238E27FC236}">
                      <a16:creationId xmlns:a16="http://schemas.microsoft.com/office/drawing/2014/main" id="{953064FD-AE74-8D7E-A1E7-F221B90A3488}"/>
                    </a:ext>
                  </a:extLst>
                </p:cNvPr>
                <p:cNvSpPr txBox="1"/>
                <p:nvPr/>
              </p:nvSpPr>
              <p:spPr>
                <a:xfrm>
                  <a:off x="1728843" y="5532480"/>
                  <a:ext cx="1930016" cy="276999"/>
                </a:xfrm>
                <a:prstGeom prst="rect">
                  <a:avLst/>
                </a:prstGeom>
                <a:noFill/>
                <a:ln>
                  <a:noFill/>
                </a:ln>
              </p:spPr>
              <p:txBody>
                <a:bodyPr wrap="none" lIns="0" tIns="0" rIns="0" bIns="0" rtlCol="0" anchor="ctr">
                  <a:spAutoFit/>
                </a:bodyPr>
                <a:lstStyle/>
                <a:p>
                  <a:pPr algn="l"/>
                  <a:r>
                    <a:rPr lang="de-DE" sz="1800" b="1">
                      <a:solidFill>
                        <a:srgbClr val="0072C6"/>
                      </a:solidFill>
                    </a:rPr>
                    <a:t>+49 89 289 240 00</a:t>
                  </a:r>
                </a:p>
              </p:txBody>
            </p:sp>
            <p:sp>
              <p:nvSpPr>
                <p:cNvPr id="15" name="Textfeld 14">
                  <a:extLst>
                    <a:ext uri="{FF2B5EF4-FFF2-40B4-BE49-F238E27FC236}">
                      <a16:creationId xmlns:a16="http://schemas.microsoft.com/office/drawing/2014/main" id="{086B9AD9-2C9A-3BC8-2BD9-C018F2B9263C}"/>
                    </a:ext>
                  </a:extLst>
                </p:cNvPr>
                <p:cNvSpPr txBox="1"/>
                <p:nvPr/>
              </p:nvSpPr>
              <p:spPr>
                <a:xfrm>
                  <a:off x="1728843" y="5881487"/>
                  <a:ext cx="2519921" cy="276999"/>
                </a:xfrm>
                <a:prstGeom prst="rect">
                  <a:avLst/>
                </a:prstGeom>
                <a:noFill/>
                <a:ln>
                  <a:noFill/>
                </a:ln>
              </p:spPr>
              <p:txBody>
                <a:bodyPr wrap="none" lIns="0" tIns="0" rIns="0" bIns="0" rtlCol="0" anchor="ctr">
                  <a:spAutoFit/>
                </a:bodyPr>
                <a:lstStyle>
                  <a:defPPr>
                    <a:defRPr lang="en-US"/>
                  </a:defPPr>
                </a:lstStyle>
                <a:p>
                  <a:pPr lvl="0"/>
                  <a:r>
                    <a:rPr lang="de-DE" b="1">
                      <a:solidFill>
                        <a:srgbClr val="0072C6"/>
                      </a:solidFill>
                    </a:rPr>
                    <a:t>ki-lab.bwl@mgt.tum.de</a:t>
                  </a:r>
                </a:p>
              </p:txBody>
            </p:sp>
          </p:grpSp>
        </p:grpSp>
      </p:grpSp>
    </p:spTree>
    <p:extLst>
      <p:ext uri="{BB962C8B-B14F-4D97-AF65-F5344CB8AC3E}">
        <p14:creationId xmlns:p14="http://schemas.microsoft.com/office/powerpoint/2010/main" val="1328322567"/>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e _blau">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257099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ußzeilenplatzhalter 12">
            <a:extLst>
              <a:ext uri="{FF2B5EF4-FFF2-40B4-BE49-F238E27FC236}">
                <a16:creationId xmlns:a16="http://schemas.microsoft.com/office/drawing/2014/main" id="{C1D9ABC4-BE0A-B697-58F9-463FE0A9F5C8}"/>
              </a:ext>
            </a:extLst>
          </p:cNvPr>
          <p:cNvSpPr>
            <a:spLocks noGrp="1"/>
          </p:cNvSpPr>
          <p:nvPr>
            <p:ph type="ftr" sz="quarter" idx="3"/>
          </p:nvPr>
        </p:nvSpPr>
        <p:spPr>
          <a:xfrm>
            <a:off x="1271464"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3" name="Rechteck 2">
            <a:extLst>
              <a:ext uri="{FF2B5EF4-FFF2-40B4-BE49-F238E27FC236}">
                <a16:creationId xmlns:a16="http://schemas.microsoft.com/office/drawing/2014/main" id="{4DCE4397-7C79-D498-04AB-5BDE3CCDB792}"/>
              </a:ext>
            </a:extLst>
          </p:cNvPr>
          <p:cNvSpPr/>
          <p:nvPr userDrawn="1"/>
        </p:nvSpPr>
        <p:spPr>
          <a:xfrm>
            <a:off x="3176" y="0"/>
            <a:ext cx="12188824" cy="6858000"/>
          </a:xfrm>
          <a:prstGeom prst="rect">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pic>
        <p:nvPicPr>
          <p:cNvPr id="7" name="Grafik 6">
            <a:extLst>
              <a:ext uri="{FF2B5EF4-FFF2-40B4-BE49-F238E27FC236}">
                <a16:creationId xmlns:a16="http://schemas.microsoft.com/office/drawing/2014/main" id="{C52D5A51-5123-C2B1-2068-59AD1541ACA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5733" y="2708920"/>
            <a:ext cx="4880535" cy="1440160"/>
          </a:xfrm>
          <a:prstGeom prst="rect">
            <a:avLst/>
          </a:prstGeom>
        </p:spPr>
      </p:pic>
      <p:pic>
        <p:nvPicPr>
          <p:cNvPr id="2" name="Grafik 1" descr="Ein Bild, das Schrift, Grafiken, Grafikdesign, Text enthält.&#10;&#10;Automatisch generierte Beschreibung">
            <a:extLst>
              <a:ext uri="{FF2B5EF4-FFF2-40B4-BE49-F238E27FC236}">
                <a16:creationId xmlns:a16="http://schemas.microsoft.com/office/drawing/2014/main" id="{E6F823F8-23F8-EAF3-7E17-17CBA67F0A99}"/>
              </a:ext>
            </a:extLst>
          </p:cNvPr>
          <p:cNvPicPr>
            <a:picLocks noChangeAspect="1"/>
          </p:cNvPicPr>
          <p:nvPr userDrawn="1"/>
        </p:nvPicPr>
        <p:blipFill>
          <a:blip r:embed="rId7"/>
          <a:stretch>
            <a:fillRect/>
          </a:stretch>
        </p:blipFill>
        <p:spPr>
          <a:xfrm>
            <a:off x="10078751" y="6471636"/>
            <a:ext cx="1076935" cy="324875"/>
          </a:xfrm>
          <a:prstGeom prst="rect">
            <a:avLst/>
          </a:prstGeom>
        </p:spPr>
      </p:pic>
    </p:spTree>
    <p:extLst>
      <p:ext uri="{BB962C8B-B14F-4D97-AF65-F5344CB8AC3E}">
        <p14:creationId xmlns:p14="http://schemas.microsoft.com/office/powerpoint/2010/main" val="3160291379"/>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ndardfolie">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E1283FF-1F57-7F70-DD9E-8C2D47584803}"/>
              </a:ext>
            </a:extLst>
          </p:cNvPr>
          <p:cNvGraphicFramePr>
            <a:graphicFrameLocks noChangeAspect="1"/>
          </p:cNvGraphicFramePr>
          <p:nvPr userDrawn="1">
            <p:custDataLst>
              <p:tags r:id="rId1"/>
            </p:custDataLst>
            <p:extLst>
              <p:ext uri="{D42A27DB-BD31-4B8C-83A1-F6EECF244321}">
                <p14:modId xmlns:p14="http://schemas.microsoft.com/office/powerpoint/2010/main" val="3660220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kt 3" hidden="1">
                        <a:extLst>
                          <a:ext uri="{FF2B5EF4-FFF2-40B4-BE49-F238E27FC236}">
                            <a16:creationId xmlns:a16="http://schemas.microsoft.com/office/drawing/2014/main" id="{7E1283FF-1F57-7F70-DD9E-8C2D4758480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2" y="0"/>
            <a:ext cx="11522075"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3" name="Textplatzhalter 7">
            <a:extLst>
              <a:ext uri="{FF2B5EF4-FFF2-40B4-BE49-F238E27FC236}">
                <a16:creationId xmlns:a16="http://schemas.microsoft.com/office/drawing/2014/main" id="{8040ADDC-9042-FF1A-65FE-1FF9EC261C95}"/>
              </a:ext>
            </a:extLst>
          </p:cNvPr>
          <p:cNvSpPr>
            <a:spLocks noGrp="1"/>
          </p:cNvSpPr>
          <p:nvPr>
            <p:ph type="body" sz="quarter" idx="12"/>
          </p:nvPr>
        </p:nvSpPr>
        <p:spPr>
          <a:xfrm>
            <a:off x="341999" y="1061999"/>
            <a:ext cx="11522075" cy="5246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12">
            <a:extLst>
              <a:ext uri="{FF2B5EF4-FFF2-40B4-BE49-F238E27FC236}">
                <a16:creationId xmlns:a16="http://schemas.microsoft.com/office/drawing/2014/main" id="{8383B7E3-3D39-4773-A1FF-6910DA76D9DB}"/>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3271022358"/>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663">
          <p15:clr>
            <a:srgbClr val="FBAE40"/>
          </p15:clr>
        </p15:guide>
        <p15:guide id="5" orient="horz" pos="3974">
          <p15:clr>
            <a:srgbClr val="FBAE40"/>
          </p15:clr>
        </p15:guide>
        <p15:guide id="6" orient="horz">
          <p15:clr>
            <a:srgbClr val="FBAE40"/>
          </p15:clr>
        </p15:guide>
        <p15:guide id="7"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D680D1-EA7E-8648-ACF8-3FE75D17BD37}"/>
              </a:ext>
            </a:extLst>
          </p:cNvPr>
          <p:cNvGraphicFramePr>
            <a:graphicFrameLocks noChangeAspect="1"/>
          </p:cNvGraphicFramePr>
          <p:nvPr userDrawn="1">
            <p:custDataLst>
              <p:tags r:id="rId1"/>
            </p:custDataLst>
            <p:extLst>
              <p:ext uri="{D42A27DB-BD31-4B8C-83A1-F6EECF244321}">
                <p14:modId xmlns:p14="http://schemas.microsoft.com/office/powerpoint/2010/main" val="2035501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Object 3" hidden="1">
                        <a:extLst>
                          <a:ext uri="{FF2B5EF4-FFF2-40B4-BE49-F238E27FC236}">
                            <a16:creationId xmlns:a16="http://schemas.microsoft.com/office/drawing/2014/main" id="{58D680D1-EA7E-8648-ACF8-3FE75D17BD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DC509742-8850-8208-F997-4A5B900150D3}"/>
              </a:ext>
            </a:extLst>
          </p:cNvPr>
          <p:cNvSpPr/>
          <p:nvPr userDrawn="1"/>
        </p:nvSpPr>
        <p:spPr>
          <a:xfrm>
            <a:off x="191344" y="6381328"/>
            <a:ext cx="2232248" cy="47667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sp>
        <p:nvSpPr>
          <p:cNvPr id="6" name="Rectangle 5">
            <a:extLst>
              <a:ext uri="{FF2B5EF4-FFF2-40B4-BE49-F238E27FC236}">
                <a16:creationId xmlns:a16="http://schemas.microsoft.com/office/drawing/2014/main" id="{3187CAFC-51D6-D4B3-FA6E-928F9CBB4C78}"/>
              </a:ext>
            </a:extLst>
          </p:cNvPr>
          <p:cNvSpPr/>
          <p:nvPr userDrawn="1"/>
        </p:nvSpPr>
        <p:spPr>
          <a:xfrm>
            <a:off x="10358874" y="6295392"/>
            <a:ext cx="1656184" cy="47667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algn="ctr">
              <a:spcBef>
                <a:spcPct val="0"/>
              </a:spcBef>
              <a:spcAft>
                <a:spcPct val="0"/>
              </a:spcAft>
            </a:pPr>
            <a:endParaRPr lang="de-DE" sz="1271">
              <a:solidFill>
                <a:schemeClr val="tx1"/>
              </a:solidFill>
            </a:endParaRPr>
          </a:p>
        </p:txBody>
      </p:sp>
    </p:spTree>
    <p:extLst>
      <p:ext uri="{BB962C8B-B14F-4D97-AF65-F5344CB8AC3E}">
        <p14:creationId xmlns:p14="http://schemas.microsoft.com/office/powerpoint/2010/main" val="100306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_2_zeilen">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730125023"/>
              </p:ext>
            </p:ext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7" name="Objekt 6" hidden="1"/>
                      <p:cNvPicPr/>
                      <p:nvPr/>
                    </p:nvPicPr>
                    <p:blipFill>
                      <a:blip r:embed="rId4"/>
                      <a:stretch>
                        <a:fillRect/>
                      </a:stretch>
                    </p:blipFill>
                    <p:spPr>
                      <a:xfrm>
                        <a:off x="2119" y="1593"/>
                        <a:ext cx="2116" cy="1587"/>
                      </a:xfrm>
                      <a:prstGeom prst="rect">
                        <a:avLst/>
                      </a:prstGeom>
                    </p:spPr>
                  </p:pic>
                </p:oleObj>
              </mc:Fallback>
            </mc:AlternateContent>
          </a:graphicData>
        </a:graphic>
      </p:graphicFrame>
      <p:sp>
        <p:nvSpPr>
          <p:cNvPr id="2" name="Titel 1"/>
          <p:cNvSpPr>
            <a:spLocks noGrp="1"/>
          </p:cNvSpPr>
          <p:nvPr>
            <p:ph type="title" hasCustomPrompt="1"/>
          </p:nvPr>
        </p:nvSpPr>
        <p:spPr>
          <a:xfrm>
            <a:off x="334964" y="908050"/>
            <a:ext cx="11522074" cy="984885"/>
          </a:xfrm>
        </p:spPr>
        <p:txBody>
          <a:bodyPr vert="horz" lIns="0" tIns="0" rIns="0" bIns="0" anchor="t">
            <a:spAutoFit/>
          </a:bodyPr>
          <a:lstStyle>
            <a:lvl1pPr>
              <a:defRPr sz="3200" b="1"/>
            </a:lvl1pPr>
          </a:lstStyle>
          <a:p>
            <a:r>
              <a:rPr lang="de-DE"/>
              <a:t>Titelmasterformat durch Klicken bearbeiten</a:t>
            </a:r>
            <a:br>
              <a:rPr lang="de-DE"/>
            </a:br>
            <a:endParaRPr lang="de-DE"/>
          </a:p>
        </p:txBody>
      </p:sp>
      <p:sp>
        <p:nvSpPr>
          <p:cNvPr id="6" name="Rectangle 6"/>
          <p:cNvSpPr>
            <a:spLocks noGrp="1" noChangeArrowheads="1"/>
          </p:cNvSpPr>
          <p:nvPr>
            <p:ph type="sldNum" sz="quarter" idx="12"/>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defRPr lang="de-DE" altLang="de-DE" smtClean="0"/>
            </a:lvl1pPr>
          </a:lstStyle>
          <a:p>
            <a:fld id="{004B552D-6EC8-4FD7-9C22-6854C415CEA4}" type="slidenum">
              <a:rPr lang="de-DE" smtClean="0"/>
              <a:pPr/>
              <a:t>‹#›</a:t>
            </a:fld>
            <a:endParaRPr lang="de-DE"/>
          </a:p>
        </p:txBody>
      </p:sp>
    </p:spTree>
    <p:extLst>
      <p:ext uri="{BB962C8B-B14F-4D97-AF65-F5344CB8AC3E}">
        <p14:creationId xmlns:p14="http://schemas.microsoft.com/office/powerpoint/2010/main" val="2187606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rid | 1">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EE7053F-DB9B-44B2-AD0F-3AB1F6CB5717}"/>
              </a:ext>
            </a:extLst>
          </p:cNvPr>
          <p:cNvGraphicFramePr>
            <a:graphicFrameLocks noChangeAspect="1"/>
          </p:cNvGraphicFramePr>
          <p:nvPr userDrawn="1">
            <p:custDataLst>
              <p:tags r:id="rId1"/>
            </p:custDataLst>
            <p:extLst>
              <p:ext uri="{D42A27DB-BD31-4B8C-83A1-F6EECF244321}">
                <p14:modId xmlns:p14="http://schemas.microsoft.com/office/powerpoint/2010/main" val="3263193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DEE7053F-DB9B-44B2-AD0F-3AB1F6CB57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hasCustomPrompt="1"/>
          </p:nvPr>
        </p:nvSpPr>
        <p:spPr>
          <a:xfrm>
            <a:off x="483658" y="827422"/>
            <a:ext cx="11224684" cy="400110"/>
          </a:xfrm>
        </p:spPr>
        <p:txBody>
          <a:bodyPr vert="horz"/>
          <a:lstStyle>
            <a:lvl1pPr rtl="0">
              <a:defRPr/>
            </a:lvl1pPr>
          </a:lstStyle>
          <a:p>
            <a:r>
              <a:rPr lang="de-DE" noProof="0"/>
              <a:t>Click </a:t>
            </a:r>
            <a:r>
              <a:rPr lang="de-DE" noProof="0" err="1"/>
              <a:t>to</a:t>
            </a:r>
            <a:r>
              <a:rPr lang="de-DE" noProof="0"/>
              <a:t> </a:t>
            </a:r>
            <a:r>
              <a:rPr lang="de-DE" noProof="0" err="1"/>
              <a:t>edit</a:t>
            </a:r>
            <a:r>
              <a:rPr lang="de-DE" noProof="0"/>
              <a:t> Action Title. 26pt. All Caps. </a:t>
            </a:r>
            <a:r>
              <a:rPr lang="de-DE" noProof="0" err="1"/>
              <a:t>Two</a:t>
            </a:r>
            <a:r>
              <a:rPr lang="de-DE" noProof="0"/>
              <a:t> </a:t>
            </a:r>
            <a:r>
              <a:rPr lang="de-DE" noProof="0" err="1"/>
              <a:t>lines</a:t>
            </a:r>
            <a:r>
              <a:rPr lang="de-DE" noProof="0"/>
              <a:t> maximum.</a:t>
            </a:r>
          </a:p>
        </p:txBody>
      </p:sp>
      <p:pic>
        <p:nvPicPr>
          <p:cNvPr id="9" name="Picture 8">
            <a:extLst>
              <a:ext uri="{FF2B5EF4-FFF2-40B4-BE49-F238E27FC236}">
                <a16:creationId xmlns:a16="http://schemas.microsoft.com/office/drawing/2014/main" id="{05B7F3C7-9477-4A86-8F95-C7E5662C6C20}"/>
              </a:ext>
            </a:extLst>
          </p:cNvPr>
          <p:cNvPicPr>
            <a:picLocks noChangeAspect="1"/>
          </p:cNvPicPr>
          <p:nvPr userDrawn="1"/>
        </p:nvPicPr>
        <p:blipFill rotWithShape="1">
          <a:blip r:embed="rId5" cstate="email">
            <a:alphaModFix amt="19000"/>
            <a:extLst>
              <a:ext uri="{28A0092B-C50C-407E-A947-70E740481C1C}">
                <a14:useLocalDpi xmlns:a14="http://schemas.microsoft.com/office/drawing/2010/main"/>
              </a:ext>
            </a:extLst>
          </a:blip>
          <a:srcRect/>
          <a:stretch/>
        </p:blipFill>
        <p:spPr>
          <a:xfrm>
            <a:off x="4324464" y="0"/>
            <a:ext cx="7861540" cy="6587772"/>
          </a:xfrm>
          <a:prstGeom prst="rect">
            <a:avLst/>
          </a:prstGeom>
        </p:spPr>
      </p:pic>
      <p:pic>
        <p:nvPicPr>
          <p:cNvPr id="3" name="Picture 2">
            <a:extLst>
              <a:ext uri="{FF2B5EF4-FFF2-40B4-BE49-F238E27FC236}">
                <a16:creationId xmlns:a16="http://schemas.microsoft.com/office/drawing/2014/main" id="{97597E9D-9555-043F-F998-0F283FFFC6DE}"/>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741757" y="339520"/>
            <a:ext cx="3444247" cy="249937"/>
          </a:xfrm>
          <a:prstGeom prst="rect">
            <a:avLst/>
          </a:prstGeom>
        </p:spPr>
      </p:pic>
    </p:spTree>
    <p:extLst>
      <p:ext uri="{BB962C8B-B14F-4D97-AF65-F5344CB8AC3E}">
        <p14:creationId xmlns:p14="http://schemas.microsoft.com/office/powerpoint/2010/main" val="321540983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Grid | 1">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EE7053F-DB9B-44B2-AD0F-3AB1F6CB5717}"/>
              </a:ext>
            </a:extLst>
          </p:cNvPr>
          <p:cNvGraphicFramePr>
            <a:graphicFrameLocks noChangeAspect="1"/>
          </p:cNvGraphicFramePr>
          <p:nvPr userDrawn="1">
            <p:custDataLst>
              <p:tags r:id="rId1"/>
            </p:custDataLst>
            <p:extLst>
              <p:ext uri="{D42A27DB-BD31-4B8C-83A1-F6EECF244321}">
                <p14:modId xmlns:p14="http://schemas.microsoft.com/office/powerpoint/2010/main" val="3263193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4" progId="TCLayout.ActiveDocument.1">
                  <p:embed/>
                </p:oleObj>
              </mc:Choice>
              <mc:Fallback>
                <p:oleObj name="think-cell Folie" r:id="rId3" imgW="344" imgH="344" progId="TCLayout.ActiveDocument.1">
                  <p:embed/>
                  <p:pic>
                    <p:nvPicPr>
                      <p:cNvPr id="4" name="Objekt 3" hidden="1">
                        <a:extLst>
                          <a:ext uri="{FF2B5EF4-FFF2-40B4-BE49-F238E27FC236}">
                            <a16:creationId xmlns:a16="http://schemas.microsoft.com/office/drawing/2014/main" id="{DEE7053F-DB9B-44B2-AD0F-3AB1F6CB57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1">
            <a:extLst>
              <a:ext uri="{FF2B5EF4-FFF2-40B4-BE49-F238E27FC236}">
                <a16:creationId xmlns:a16="http://schemas.microsoft.com/office/drawing/2014/main" id="{869341E5-C2E3-C181-CD93-8814C1428BE7}"/>
              </a:ext>
            </a:extLst>
          </p:cNvPr>
          <p:cNvSpPr>
            <a:spLocks noGrp="1"/>
          </p:cNvSpPr>
          <p:nvPr>
            <p:ph type="title" hasCustomPrompt="1"/>
          </p:nvPr>
        </p:nvSpPr>
        <p:spPr>
          <a:xfrm>
            <a:off x="488947" y="347184"/>
            <a:ext cx="9069391" cy="400110"/>
          </a:xfrm>
        </p:spPr>
        <p:txBody>
          <a:bodyPr vert="horz"/>
          <a:lstStyle>
            <a:lvl1pPr rtl="0">
              <a:defRPr/>
            </a:lvl1pPr>
          </a:lstStyle>
          <a:p>
            <a:r>
              <a:rPr lang="de-DE" noProof="0"/>
              <a:t>Click </a:t>
            </a:r>
            <a:r>
              <a:rPr lang="de-DE" noProof="0" err="1"/>
              <a:t>to</a:t>
            </a:r>
            <a:r>
              <a:rPr lang="de-DE" noProof="0"/>
              <a:t> </a:t>
            </a:r>
            <a:r>
              <a:rPr lang="de-DE" noProof="0" err="1"/>
              <a:t>edit</a:t>
            </a:r>
            <a:r>
              <a:rPr lang="de-DE" noProof="0"/>
              <a:t> Action Title. 26pt. All Caps. </a:t>
            </a:r>
            <a:r>
              <a:rPr lang="de-DE" noProof="0" err="1"/>
              <a:t>Two</a:t>
            </a:r>
            <a:r>
              <a:rPr lang="de-DE" noProof="0"/>
              <a:t> </a:t>
            </a:r>
            <a:r>
              <a:rPr lang="de-DE" noProof="0" err="1"/>
              <a:t>lines</a:t>
            </a:r>
            <a:r>
              <a:rPr lang="de-DE" noProof="0"/>
              <a:t>.</a:t>
            </a:r>
          </a:p>
        </p:txBody>
      </p:sp>
    </p:spTree>
    <p:extLst>
      <p:ext uri="{BB962C8B-B14F-4D97-AF65-F5344CB8AC3E}">
        <p14:creationId xmlns:p14="http://schemas.microsoft.com/office/powerpoint/2010/main" val="223065122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F29793D-79F4-4F9F-AB6B-6D76DE66F7EA}" type="slidenum">
              <a:rPr lang="de-DE" smtClean="0"/>
              <a:t>‹#›</a:t>
            </a:fld>
            <a:endParaRPr lang="de-DE"/>
          </a:p>
        </p:txBody>
      </p:sp>
      <p:sp>
        <p:nvSpPr>
          <p:cNvPr id="7" name="Title 1">
            <a:extLst>
              <a:ext uri="{FF2B5EF4-FFF2-40B4-BE49-F238E27FC236}">
                <a16:creationId xmlns:a16="http://schemas.microsoft.com/office/drawing/2014/main" id="{85E6A06C-6447-DBCA-776C-B377619DF026}"/>
              </a:ext>
            </a:extLst>
          </p:cNvPr>
          <p:cNvSpPr>
            <a:spLocks noGrp="1"/>
          </p:cNvSpPr>
          <p:nvPr>
            <p:ph type="title"/>
          </p:nvPr>
        </p:nvSpPr>
        <p:spPr>
          <a:xfrm>
            <a:off x="285754" y="454608"/>
            <a:ext cx="10615927" cy="547497"/>
          </a:xfrm>
          <a:prstGeom prst="rect">
            <a:avLst/>
          </a:prstGeom>
        </p:spPr>
        <p:txBody>
          <a:bodyPr>
            <a:normAutofit/>
          </a:bodyPr>
          <a:lstStyle>
            <a:lvl1pPr>
              <a:defRPr sz="2533" b="1">
                <a:solidFill>
                  <a:srgbClr val="001F60"/>
                </a:solidFill>
                <a:latin typeface="Arial" panose="020B0604020202020204" pitchFamily="34" charset="0"/>
                <a:cs typeface="Arial" panose="020B0604020202020204" pitchFamily="34" charset="0"/>
              </a:defRPr>
            </a:lvl1pPr>
          </a:lstStyle>
          <a:p>
            <a:r>
              <a:rPr lang="en-US"/>
              <a:t>Click to edit Master title style</a:t>
            </a:r>
          </a:p>
        </p:txBody>
      </p:sp>
      <p:sp>
        <p:nvSpPr>
          <p:cNvPr id="8" name="Text Placeholder 8">
            <a:extLst>
              <a:ext uri="{FF2B5EF4-FFF2-40B4-BE49-F238E27FC236}">
                <a16:creationId xmlns:a16="http://schemas.microsoft.com/office/drawing/2014/main" id="{962E03A9-5737-4BB1-1945-5F245A47756F}"/>
              </a:ext>
            </a:extLst>
          </p:cNvPr>
          <p:cNvSpPr>
            <a:spLocks noGrp="1"/>
          </p:cNvSpPr>
          <p:nvPr>
            <p:ph type="body" sz="quarter" idx="13" hasCustomPrompt="1"/>
          </p:nvPr>
        </p:nvSpPr>
        <p:spPr>
          <a:xfrm>
            <a:off x="285754" y="1002104"/>
            <a:ext cx="11618380" cy="496667"/>
          </a:xfrm>
        </p:spPr>
        <p:txBody>
          <a:bodyPr>
            <a:normAutofit/>
          </a:bodyPr>
          <a:lstStyle>
            <a:lvl1pPr marL="0" indent="0">
              <a:lnSpc>
                <a:spcPct val="100000"/>
              </a:lnSpc>
              <a:buNone/>
              <a:defRPr lang="de-DE" sz="1867" b="0" kern="1200" dirty="0">
                <a:solidFill>
                  <a:schemeClr val="tx1"/>
                </a:solidFill>
                <a:latin typeface="Arial" panose="020B0604020202020204" pitchFamily="34" charset="0"/>
                <a:ea typeface="+mj-ea"/>
                <a:cs typeface="Arial" panose="020B0604020202020204" pitchFamily="34" charset="0"/>
              </a:defRPr>
            </a:lvl1pPr>
          </a:lstStyle>
          <a:p>
            <a:pPr lvl="0"/>
            <a:r>
              <a:rPr lang="de-DE"/>
              <a:t>Insert </a:t>
            </a:r>
            <a:r>
              <a:rPr lang="de-DE" err="1"/>
              <a:t>action</a:t>
            </a:r>
            <a:r>
              <a:rPr lang="de-DE"/>
              <a:t> title </a:t>
            </a:r>
            <a:r>
              <a:rPr lang="de-DE" err="1"/>
              <a:t>here</a:t>
            </a:r>
            <a:endParaRPr lang="de-DE"/>
          </a:p>
        </p:txBody>
      </p:sp>
      <p:sp>
        <p:nvSpPr>
          <p:cNvPr id="11" name="Date Placeholder 3">
            <a:extLst>
              <a:ext uri="{FF2B5EF4-FFF2-40B4-BE49-F238E27FC236}">
                <a16:creationId xmlns:a16="http://schemas.microsoft.com/office/drawing/2014/main" id="{3F7A1354-6FC2-4BA2-4D02-416383C46D49}"/>
              </a:ext>
            </a:extLst>
          </p:cNvPr>
          <p:cNvSpPr>
            <a:spLocks noGrp="1"/>
          </p:cNvSpPr>
          <p:nvPr>
            <p:ph type="dt" sz="half" idx="2"/>
          </p:nvPr>
        </p:nvSpPr>
        <p:spPr>
          <a:xfrm>
            <a:off x="6585944" y="6356351"/>
            <a:ext cx="961475" cy="365125"/>
          </a:xfrm>
          <a:prstGeom prst="rect">
            <a:avLst/>
          </a:prstGeom>
        </p:spPr>
        <p:txBody>
          <a:bodyPr vert="horz" lIns="91440" tIns="45720" rIns="91440" bIns="45720" rtlCol="0" anchor="ctr"/>
          <a:lstStyle>
            <a:lvl1pPr algn="l">
              <a:defRPr sz="1067">
                <a:solidFill>
                  <a:schemeClr val="tx1">
                    <a:tint val="75000"/>
                  </a:schemeClr>
                </a:solidFill>
                <a:latin typeface="Arial" panose="020B0604020202020204" pitchFamily="34" charset="0"/>
                <a:cs typeface="Arial" panose="020B0604020202020204" pitchFamily="34" charset="0"/>
              </a:defRPr>
            </a:lvl1pPr>
          </a:lstStyle>
          <a:p>
            <a:r>
              <a:rPr lang="en-US"/>
              <a:t>29.07.2022</a:t>
            </a:r>
            <a:endParaRPr lang="de-DE"/>
          </a:p>
        </p:txBody>
      </p:sp>
      <p:sp>
        <p:nvSpPr>
          <p:cNvPr id="12" name="Footer Placeholder 4">
            <a:extLst>
              <a:ext uri="{FF2B5EF4-FFF2-40B4-BE49-F238E27FC236}">
                <a16:creationId xmlns:a16="http://schemas.microsoft.com/office/drawing/2014/main" id="{AD7A8A82-A2B7-EE7A-4D26-16E8E27E781A}"/>
              </a:ext>
            </a:extLst>
          </p:cNvPr>
          <p:cNvSpPr>
            <a:spLocks noGrp="1"/>
          </p:cNvSpPr>
          <p:nvPr>
            <p:ph type="ftr" sz="quarter" idx="3"/>
          </p:nvPr>
        </p:nvSpPr>
        <p:spPr>
          <a:xfrm>
            <a:off x="3955053" y="6356351"/>
            <a:ext cx="3650108" cy="365125"/>
          </a:xfrm>
          <a:prstGeom prst="rect">
            <a:avLst/>
          </a:prstGeom>
        </p:spPr>
        <p:txBody>
          <a:bodyPr vert="horz" lIns="91440" tIns="45720" rIns="91440" bIns="45720" rtlCol="0" anchor="ctr"/>
          <a:lstStyle>
            <a:lvl1pPr algn="ctr">
              <a:defRPr sz="1067">
                <a:solidFill>
                  <a:schemeClr val="tx1">
                    <a:tint val="75000"/>
                  </a:schemeClr>
                </a:solidFill>
                <a:latin typeface="Arial" panose="020B0604020202020204" pitchFamily="34" charset="0"/>
                <a:cs typeface="Arial" panose="020B0604020202020204" pitchFamily="34" charset="0"/>
              </a:defRPr>
            </a:lvl1pPr>
          </a:lstStyle>
          <a:p>
            <a:r>
              <a:rPr lang="en-US"/>
              <a:t>DAiA | Project Presentation | </a:t>
            </a:r>
            <a:endParaRPr lang="de-DE"/>
          </a:p>
        </p:txBody>
      </p:sp>
    </p:spTree>
    <p:extLst>
      <p:ext uri="{BB962C8B-B14F-4D97-AF65-F5344CB8AC3E}">
        <p14:creationId xmlns:p14="http://schemas.microsoft.com/office/powerpoint/2010/main" val="3208693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Pfeil mit 2 Zeilen">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14E2C0A-5D81-498F-A0D3-BB6DAD621C2B}"/>
              </a:ext>
            </a:extLst>
          </p:cNvPr>
          <p:cNvGraphicFramePr>
            <a:graphicFrameLocks noChangeAspect="1"/>
          </p:cNvGraphicFramePr>
          <p:nvPr userDrawn="1">
            <p:custDataLst>
              <p:tags r:id="rId1"/>
            </p:custDataLst>
            <p:extLst>
              <p:ext uri="{D42A27DB-BD31-4B8C-83A1-F6EECF244321}">
                <p14:modId xmlns:p14="http://schemas.microsoft.com/office/powerpoint/2010/main" val="3569765790"/>
              </p:ext>
            </p:extLst>
          </p:nvPr>
        </p:nvGraphicFramePr>
        <p:xfrm>
          <a:off x="1513" y="1134"/>
          <a:ext cx="1513" cy="1134"/>
        </p:xfrm>
        <a:graphic>
          <a:graphicData uri="http://schemas.openxmlformats.org/presentationml/2006/ole">
            <mc:AlternateContent xmlns:mc="http://schemas.openxmlformats.org/markup-compatibility/2006">
              <mc:Choice xmlns:v="urn:schemas-microsoft-com:vml" Requires="v">
                <p:oleObj name="think-cell Folie" r:id="rId4" imgW="526" imgH="526" progId="TCLayout.ActiveDocument.1">
                  <p:embed/>
                </p:oleObj>
              </mc:Choice>
              <mc:Fallback>
                <p:oleObj name="think-cell Folie" r:id="rId4" imgW="526" imgH="526" progId="TCLayout.ActiveDocument.1">
                  <p:embed/>
                  <p:pic>
                    <p:nvPicPr>
                      <p:cNvPr id="6" name="Objekt 5" hidden="1">
                        <a:extLst>
                          <a:ext uri="{FF2B5EF4-FFF2-40B4-BE49-F238E27FC236}">
                            <a16:creationId xmlns:a16="http://schemas.microsoft.com/office/drawing/2014/main" id="{014E2C0A-5D81-498F-A0D3-BB6DAD621C2B}"/>
                          </a:ext>
                        </a:extLst>
                      </p:cNvPr>
                      <p:cNvPicPr/>
                      <p:nvPr/>
                    </p:nvPicPr>
                    <p:blipFill>
                      <a:blip r:embed="rId5"/>
                      <a:stretch>
                        <a:fillRect/>
                      </a:stretch>
                    </p:blipFill>
                    <p:spPr>
                      <a:xfrm>
                        <a:off x="1513" y="1134"/>
                        <a:ext cx="1513" cy="1134"/>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CB7B7758-A5DA-4377-9519-8F1747547061}"/>
              </a:ext>
            </a:extLst>
          </p:cNvPr>
          <p:cNvSpPr/>
          <p:nvPr userDrawn="1">
            <p:custDataLst>
              <p:tags r:id="rId2"/>
            </p:custDataLst>
          </p:nvPr>
        </p:nvSpPr>
        <p:spPr>
          <a:xfrm>
            <a:off x="0" y="1"/>
            <a:ext cx="151190" cy="1133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2400" b="1" i="0" baseline="0">
              <a:latin typeface="Arial" panose="020B0604020202020204" pitchFamily="34" charset="0"/>
              <a:ea typeface="+mj-ea"/>
              <a:cs typeface="+mj-cs"/>
              <a:sym typeface="Arial" panose="020B0604020202020204" pitchFamily="34" charset="0"/>
            </a:endParaRPr>
          </a:p>
        </p:txBody>
      </p:sp>
      <p:sp>
        <p:nvSpPr>
          <p:cNvPr id="4" name="Titel 1">
            <a:extLst>
              <a:ext uri="{FF2B5EF4-FFF2-40B4-BE49-F238E27FC236}">
                <a16:creationId xmlns:a16="http://schemas.microsoft.com/office/drawing/2014/main" id="{72BB30D7-3EC2-40D6-9F08-CD3CE6FCCA05}"/>
              </a:ext>
            </a:extLst>
          </p:cNvPr>
          <p:cNvSpPr>
            <a:spLocks noGrp="1"/>
          </p:cNvSpPr>
          <p:nvPr>
            <p:ph type="title" hasCustomPrompt="1"/>
          </p:nvPr>
        </p:nvSpPr>
        <p:spPr>
          <a:xfrm>
            <a:off x="0" y="1"/>
            <a:ext cx="9724571" cy="870857"/>
          </a:xfrm>
          <a:prstGeom prst="rect">
            <a:avLst/>
          </a:prstGeom>
        </p:spPr>
        <p:txBody>
          <a:bodyPr vert="horz" lIns="180000" anchor="ctr"/>
          <a:lstStyle>
            <a:lvl1pPr>
              <a:defRPr sz="2400">
                <a:solidFill>
                  <a:schemeClr val="bg1"/>
                </a:solidFill>
              </a:defRPr>
            </a:lvl1pPr>
          </a:lstStyle>
          <a:p>
            <a:r>
              <a:rPr lang="de-DE" noProof="0"/>
              <a:t>Titelmasterformat durch Klicken bearbeiten</a:t>
            </a:r>
          </a:p>
        </p:txBody>
      </p:sp>
    </p:spTree>
    <p:extLst>
      <p:ext uri="{BB962C8B-B14F-4D97-AF65-F5344CB8AC3E}">
        <p14:creationId xmlns:p14="http://schemas.microsoft.com/office/powerpoint/2010/main" val="4097566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rocess">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48217D9-9FFB-43B6-5C46-981FA961315D}"/>
              </a:ext>
            </a:extLst>
          </p:cNvPr>
          <p:cNvGraphicFramePr>
            <a:graphicFrameLocks noChangeAspect="1"/>
          </p:cNvGraphicFramePr>
          <p:nvPr userDrawn="1">
            <p:custDataLst>
              <p:tags r:id="rId1"/>
            </p:custDataLst>
            <p:extLst>
              <p:ext uri="{D42A27DB-BD31-4B8C-83A1-F6EECF244321}">
                <p14:modId xmlns:p14="http://schemas.microsoft.com/office/powerpoint/2010/main" val="6296151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4" name="think-cell data - do not delete" hidden="1">
                        <a:extLst>
                          <a:ext uri="{FF2B5EF4-FFF2-40B4-BE49-F238E27FC236}">
                            <a16:creationId xmlns:a16="http://schemas.microsoft.com/office/drawing/2014/main" id="{D48217D9-9FFB-43B6-5C46-981FA9613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ußzeilenplatzhalter 2">
            <a:extLst>
              <a:ext uri="{FF2B5EF4-FFF2-40B4-BE49-F238E27FC236}">
                <a16:creationId xmlns:a16="http://schemas.microsoft.com/office/drawing/2014/main" id="{9160F7CD-0C21-A292-911D-4B381EDDD6F5}"/>
              </a:ext>
            </a:extLst>
          </p:cNvPr>
          <p:cNvSpPr>
            <a:spLocks noGrp="1"/>
          </p:cNvSpPr>
          <p:nvPr>
            <p:ph type="ftr" sz="quarter" idx="10"/>
          </p:nvPr>
        </p:nvSpPr>
        <p:spPr/>
        <p:txBody>
          <a:bodyPr/>
          <a:lstStyle/>
          <a:p>
            <a:endParaRPr lang="de-DE"/>
          </a:p>
        </p:txBody>
      </p:sp>
      <p:pic>
        <p:nvPicPr>
          <p:cNvPr id="5" name="Grafik 4">
            <a:extLst>
              <a:ext uri="{FF2B5EF4-FFF2-40B4-BE49-F238E27FC236}">
                <a16:creationId xmlns:a16="http://schemas.microsoft.com/office/drawing/2014/main" id="{DE9A9AA1-8F01-D548-1358-A7F152900EE2}"/>
              </a:ext>
            </a:extLst>
          </p:cNvPr>
          <p:cNvPicPr>
            <a:picLocks noChangeAspect="1"/>
          </p:cNvPicPr>
          <p:nvPr userDrawn="1"/>
        </p:nvPicPr>
        <p:blipFill>
          <a:blip r:embed="rId5"/>
          <a:stretch>
            <a:fillRect/>
          </a:stretch>
        </p:blipFill>
        <p:spPr>
          <a:xfrm>
            <a:off x="324329" y="1101536"/>
            <a:ext cx="11792180" cy="2279609"/>
          </a:xfrm>
          <a:prstGeom prst="rect">
            <a:avLst/>
          </a:prstGeom>
        </p:spPr>
      </p:pic>
    </p:spTree>
    <p:extLst>
      <p:ext uri="{BB962C8B-B14F-4D97-AF65-F5344CB8AC3E}">
        <p14:creationId xmlns:p14="http://schemas.microsoft.com/office/powerpoint/2010/main" val="3242366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ndardfolie mit Pfei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E203E9-7CCB-0B13-7E42-BE643FBF0B56}"/>
              </a:ext>
            </a:extLst>
          </p:cNvPr>
          <p:cNvGraphicFramePr>
            <a:graphicFrameLocks noChangeAspect="1"/>
          </p:cNvGraphicFramePr>
          <p:nvPr userDrawn="1">
            <p:custDataLst>
              <p:tags r:id="rId1"/>
            </p:custDataLst>
            <p:extLst>
              <p:ext uri="{D42A27DB-BD31-4B8C-83A1-F6EECF244321}">
                <p14:modId xmlns:p14="http://schemas.microsoft.com/office/powerpoint/2010/main" val="3796867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ct 2" hidden="1">
                        <a:extLst>
                          <a:ext uri="{FF2B5EF4-FFF2-40B4-BE49-F238E27FC236}">
                            <a16:creationId xmlns:a16="http://schemas.microsoft.com/office/drawing/2014/main" id="{0CE203E9-7CCB-0B13-7E42-BE643FBF0B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6740" y="0"/>
            <a:ext cx="1152029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5" name="Textplatzhalter 13">
            <a:extLst>
              <a:ext uri="{FF2B5EF4-FFF2-40B4-BE49-F238E27FC236}">
                <a16:creationId xmlns:a16="http://schemas.microsoft.com/office/drawing/2014/main" id="{E5D92C27-A350-0C03-FA16-F6D5F2C2AF34}"/>
              </a:ext>
            </a:extLst>
          </p:cNvPr>
          <p:cNvSpPr>
            <a:spLocks noGrp="1"/>
          </p:cNvSpPr>
          <p:nvPr>
            <p:ph type="body" sz="quarter" idx="11" hasCustomPrompt="1"/>
          </p:nvPr>
        </p:nvSpPr>
        <p:spPr>
          <a:xfrm>
            <a:off x="623392" y="6094800"/>
            <a:ext cx="11233646"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0" indent="0">
              <a:buNone/>
              <a:tabLst>
                <a:tab pos="269875" algn="l"/>
              </a:tabLst>
              <a:defRPr lang="de-DE" sz="1800" dirty="0" smtClean="0">
                <a:latin typeface="Arial" pitchFamily="34" charset="0"/>
              </a:defRPr>
            </a:lvl1pPr>
          </a:lstStyle>
          <a:p>
            <a:pPr lvl="0"/>
            <a:r>
              <a:rPr lang="de-DE"/>
              <a:t>…	Zeile 1</a:t>
            </a:r>
          </a:p>
        </p:txBody>
      </p:sp>
      <p:sp>
        <p:nvSpPr>
          <p:cNvPr id="2" name="Pfeil: Chevron 1">
            <a:extLst>
              <a:ext uri="{FF2B5EF4-FFF2-40B4-BE49-F238E27FC236}">
                <a16:creationId xmlns:a16="http://schemas.microsoft.com/office/drawing/2014/main" id="{0901950E-A8CF-AE81-E741-2528E25C86CE}"/>
              </a:ext>
            </a:extLst>
          </p:cNvPr>
          <p:cNvSpPr/>
          <p:nvPr userDrawn="1"/>
        </p:nvSpPr>
        <p:spPr>
          <a:xfrm>
            <a:off x="338457" y="6093296"/>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6" name="Fußzeilenplatzhalter 12">
            <a:extLst>
              <a:ext uri="{FF2B5EF4-FFF2-40B4-BE49-F238E27FC236}">
                <a16:creationId xmlns:a16="http://schemas.microsoft.com/office/drawing/2014/main" id="{7472C446-BA2A-4185-D59A-FB1C975E78EA}"/>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2492719061"/>
      </p:ext>
    </p:extLst>
  </p:cSld>
  <p:clrMapOvr>
    <a:masterClrMapping/>
  </p:clrMapOvr>
  <p:extLst>
    <p:ext uri="{DCECCB84-F9BA-43D5-87BE-67443E8EF086}">
      <p15:sldGuideLst xmlns:p15="http://schemas.microsoft.com/office/powerpoint/2012/main">
        <p15:guide id="1" orient="horz" pos="663">
          <p15:clr>
            <a:srgbClr val="FBAE40"/>
          </p15:clr>
        </p15:guide>
        <p15:guide id="2" pos="211">
          <p15:clr>
            <a:srgbClr val="FBAE40"/>
          </p15:clr>
        </p15:guide>
        <p15:guide id="3" pos="3840">
          <p15:clr>
            <a:srgbClr val="FBAE40"/>
          </p15:clr>
        </p15:guide>
        <p15:guide id="4" pos="7469">
          <p15:clr>
            <a:srgbClr val="FBAE40"/>
          </p15:clr>
        </p15:guide>
        <p15:guide id="5" orient="horz" pos="37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folie mit Pfei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E203E9-7CCB-0B13-7E42-BE643FBF0B56}"/>
              </a:ext>
            </a:extLst>
          </p:cNvPr>
          <p:cNvGraphicFramePr>
            <a:graphicFrameLocks noChangeAspect="1"/>
          </p:cNvGraphicFramePr>
          <p:nvPr userDrawn="1">
            <p:custDataLst>
              <p:tags r:id="rId1"/>
            </p:custDataLst>
            <p:extLst>
              <p:ext uri="{D42A27DB-BD31-4B8C-83A1-F6EECF244321}">
                <p14:modId xmlns:p14="http://schemas.microsoft.com/office/powerpoint/2010/main" val="27776156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ct 2" hidden="1">
                        <a:extLst>
                          <a:ext uri="{FF2B5EF4-FFF2-40B4-BE49-F238E27FC236}">
                            <a16:creationId xmlns:a16="http://schemas.microsoft.com/office/drawing/2014/main" id="{0CE203E9-7CCB-0B13-7E42-BE643FBF0B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6740" y="0"/>
            <a:ext cx="11520298"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5" name="Textplatzhalter 13">
            <a:extLst>
              <a:ext uri="{FF2B5EF4-FFF2-40B4-BE49-F238E27FC236}">
                <a16:creationId xmlns:a16="http://schemas.microsoft.com/office/drawing/2014/main" id="{E5D92C27-A350-0C03-FA16-F6D5F2C2AF34}"/>
              </a:ext>
            </a:extLst>
          </p:cNvPr>
          <p:cNvSpPr>
            <a:spLocks noGrp="1"/>
          </p:cNvSpPr>
          <p:nvPr>
            <p:ph type="body" sz="quarter" idx="11" hasCustomPrompt="1"/>
          </p:nvPr>
        </p:nvSpPr>
        <p:spPr>
          <a:xfrm>
            <a:off x="623392" y="6094800"/>
            <a:ext cx="11233646"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0" indent="0">
              <a:buNone/>
              <a:tabLst>
                <a:tab pos="269875" algn="l"/>
              </a:tabLst>
              <a:defRPr lang="de-DE" sz="1800" dirty="0" smtClean="0">
                <a:latin typeface="Arial" pitchFamily="34" charset="0"/>
              </a:defRPr>
            </a:lvl1pPr>
          </a:lstStyle>
          <a:p>
            <a:pPr lvl="0"/>
            <a:r>
              <a:rPr lang="de-DE"/>
              <a:t>…	Zeile 1</a:t>
            </a:r>
          </a:p>
        </p:txBody>
      </p:sp>
      <p:sp>
        <p:nvSpPr>
          <p:cNvPr id="2" name="Pfeil: Chevron 1">
            <a:extLst>
              <a:ext uri="{FF2B5EF4-FFF2-40B4-BE49-F238E27FC236}">
                <a16:creationId xmlns:a16="http://schemas.microsoft.com/office/drawing/2014/main" id="{0901950E-A8CF-AE81-E741-2528E25C86CE}"/>
              </a:ext>
            </a:extLst>
          </p:cNvPr>
          <p:cNvSpPr/>
          <p:nvPr userDrawn="1"/>
        </p:nvSpPr>
        <p:spPr>
          <a:xfrm>
            <a:off x="338457" y="6093296"/>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6" name="Textplatzhalter 7">
            <a:extLst>
              <a:ext uri="{FF2B5EF4-FFF2-40B4-BE49-F238E27FC236}">
                <a16:creationId xmlns:a16="http://schemas.microsoft.com/office/drawing/2014/main" id="{45A8BFA6-39A2-5EB7-1648-45131B7896E3}"/>
              </a:ext>
            </a:extLst>
          </p:cNvPr>
          <p:cNvSpPr>
            <a:spLocks noGrp="1"/>
          </p:cNvSpPr>
          <p:nvPr>
            <p:ph type="body" sz="quarter" idx="12"/>
          </p:nvPr>
        </p:nvSpPr>
        <p:spPr>
          <a:xfrm>
            <a:off x="341999" y="1061999"/>
            <a:ext cx="11522075" cy="488795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ußzeilenplatzhalter 12">
            <a:extLst>
              <a:ext uri="{FF2B5EF4-FFF2-40B4-BE49-F238E27FC236}">
                <a16:creationId xmlns:a16="http://schemas.microsoft.com/office/drawing/2014/main" id="{A36349F0-B99E-B19A-A237-426E1DDD228E}"/>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2218681004"/>
      </p:ext>
    </p:extLst>
  </p:cSld>
  <p:clrMapOvr>
    <a:masterClrMapping/>
  </p:clrMapOvr>
  <p:extLst>
    <p:ext uri="{DCECCB84-F9BA-43D5-87BE-67443E8EF086}">
      <p15:sldGuideLst xmlns:p15="http://schemas.microsoft.com/office/powerpoint/2012/main">
        <p15:guide id="1" orient="horz" pos="663">
          <p15:clr>
            <a:srgbClr val="FBAE40"/>
          </p15:clr>
        </p15:guide>
        <p15:guide id="2" pos="211">
          <p15:clr>
            <a:srgbClr val="FBAE40"/>
          </p15:clr>
        </p15:guide>
        <p15:guide id="3" pos="3840">
          <p15:clr>
            <a:srgbClr val="FBAE40"/>
          </p15:clr>
        </p15:guide>
        <p15:guide id="4" pos="7469">
          <p15:clr>
            <a:srgbClr val="FBAE40"/>
          </p15:clr>
        </p15:guide>
        <p15:guide id="5" orient="horz" pos="37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folie mit Pfeil 2 Zeile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CB64D0-E2E3-C735-EFFF-5EC237023D89}"/>
              </a:ext>
            </a:extLst>
          </p:cNvPr>
          <p:cNvGraphicFramePr>
            <a:graphicFrameLocks noChangeAspect="1"/>
          </p:cNvGraphicFramePr>
          <p:nvPr userDrawn="1">
            <p:custDataLst>
              <p:tags r:id="rId1"/>
            </p:custDataLst>
            <p:extLst>
              <p:ext uri="{D42A27DB-BD31-4B8C-83A1-F6EECF244321}">
                <p14:modId xmlns:p14="http://schemas.microsoft.com/office/powerpoint/2010/main" val="3262218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ct 2" hidden="1">
                        <a:extLst>
                          <a:ext uri="{FF2B5EF4-FFF2-40B4-BE49-F238E27FC236}">
                            <a16:creationId xmlns:a16="http://schemas.microsoft.com/office/drawing/2014/main" id="{76CB64D0-E2E3-C735-EFFF-5EC237023D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6739" y="0"/>
            <a:ext cx="1152030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4" name="Textplatzhalter 13">
            <a:extLst>
              <a:ext uri="{FF2B5EF4-FFF2-40B4-BE49-F238E27FC236}">
                <a16:creationId xmlns:a16="http://schemas.microsoft.com/office/drawing/2014/main" id="{2341D3BC-5B7B-E1DE-683D-92A4C078F003}"/>
              </a:ext>
            </a:extLst>
          </p:cNvPr>
          <p:cNvSpPr>
            <a:spLocks noGrp="1"/>
          </p:cNvSpPr>
          <p:nvPr>
            <p:ph type="body" sz="quarter" idx="11" hasCustomPrompt="1"/>
          </p:nvPr>
        </p:nvSpPr>
        <p:spPr>
          <a:xfrm>
            <a:off x="623392" y="5845501"/>
            <a:ext cx="11230151"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269875" indent="-269875">
              <a:buNone/>
              <a:tabLst>
                <a:tab pos="269875" algn="l"/>
              </a:tabLst>
              <a:defRPr lang="de-DE" sz="1800" dirty="0" smtClean="0">
                <a:latin typeface="Arial" pitchFamily="34" charset="0"/>
              </a:defRPr>
            </a:lvl1pPr>
          </a:lstStyle>
          <a:p>
            <a:pPr lvl="0"/>
            <a:r>
              <a:rPr lang="de-DE"/>
              <a:t>…	Zeile 1</a:t>
            </a:r>
            <a:br>
              <a:rPr lang="de-DE"/>
            </a:br>
            <a:r>
              <a:rPr lang="de-DE"/>
              <a:t>Zeile 2</a:t>
            </a:r>
          </a:p>
        </p:txBody>
      </p:sp>
      <p:sp>
        <p:nvSpPr>
          <p:cNvPr id="2" name="Pfeil: Chevron 1">
            <a:extLst>
              <a:ext uri="{FF2B5EF4-FFF2-40B4-BE49-F238E27FC236}">
                <a16:creationId xmlns:a16="http://schemas.microsoft.com/office/drawing/2014/main" id="{81F41022-3356-7B38-7AB6-893C99457AE0}"/>
              </a:ext>
            </a:extLst>
          </p:cNvPr>
          <p:cNvSpPr/>
          <p:nvPr userDrawn="1"/>
        </p:nvSpPr>
        <p:spPr>
          <a:xfrm>
            <a:off x="338457" y="5845501"/>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Fußzeilenplatzhalter 12">
            <a:extLst>
              <a:ext uri="{FF2B5EF4-FFF2-40B4-BE49-F238E27FC236}">
                <a16:creationId xmlns:a16="http://schemas.microsoft.com/office/drawing/2014/main" id="{F0CDBD57-916A-2C82-58C2-424F5F510179}"/>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607181189"/>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3566">
          <p15:clr>
            <a:srgbClr val="FBAE40"/>
          </p15:clr>
        </p15:guide>
        <p15:guide id="5" orient="horz" pos="66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folie mit Pfeil 2 Zeile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6CB64D0-E2E3-C735-EFFF-5EC237023D89}"/>
              </a:ext>
            </a:extLst>
          </p:cNvPr>
          <p:cNvGraphicFramePr>
            <a:graphicFrameLocks noChangeAspect="1"/>
          </p:cNvGraphicFramePr>
          <p:nvPr userDrawn="1">
            <p:custDataLst>
              <p:tags r:id="rId1"/>
            </p:custDataLst>
            <p:extLst>
              <p:ext uri="{D42A27DB-BD31-4B8C-83A1-F6EECF244321}">
                <p14:modId xmlns:p14="http://schemas.microsoft.com/office/powerpoint/2010/main" val="2987513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ct 2" hidden="1">
                        <a:extLst>
                          <a:ext uri="{FF2B5EF4-FFF2-40B4-BE49-F238E27FC236}">
                            <a16:creationId xmlns:a16="http://schemas.microsoft.com/office/drawing/2014/main" id="{76CB64D0-E2E3-C735-EFFF-5EC237023D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6739" y="0"/>
            <a:ext cx="11520300"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4" name="Textplatzhalter 13">
            <a:extLst>
              <a:ext uri="{FF2B5EF4-FFF2-40B4-BE49-F238E27FC236}">
                <a16:creationId xmlns:a16="http://schemas.microsoft.com/office/drawing/2014/main" id="{2341D3BC-5B7B-E1DE-683D-92A4C078F003}"/>
              </a:ext>
            </a:extLst>
          </p:cNvPr>
          <p:cNvSpPr>
            <a:spLocks noGrp="1"/>
          </p:cNvSpPr>
          <p:nvPr>
            <p:ph type="body" sz="quarter" idx="11" hasCustomPrompt="1"/>
          </p:nvPr>
        </p:nvSpPr>
        <p:spPr>
          <a:xfrm>
            <a:off x="623392" y="5845501"/>
            <a:ext cx="11230151"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269875" indent="-269875">
              <a:buNone/>
              <a:tabLst>
                <a:tab pos="269875" algn="l"/>
              </a:tabLst>
              <a:defRPr lang="de-DE" sz="1800" dirty="0" smtClean="0">
                <a:latin typeface="Arial" pitchFamily="34" charset="0"/>
              </a:defRPr>
            </a:lvl1pPr>
          </a:lstStyle>
          <a:p>
            <a:pPr lvl="0"/>
            <a:r>
              <a:rPr lang="de-DE"/>
              <a:t>…	Zeile 1</a:t>
            </a:r>
            <a:br>
              <a:rPr lang="de-DE"/>
            </a:br>
            <a:r>
              <a:rPr lang="de-DE"/>
              <a:t>Zeile 2</a:t>
            </a:r>
          </a:p>
        </p:txBody>
      </p:sp>
      <p:sp>
        <p:nvSpPr>
          <p:cNvPr id="2" name="Pfeil: Chevron 1">
            <a:extLst>
              <a:ext uri="{FF2B5EF4-FFF2-40B4-BE49-F238E27FC236}">
                <a16:creationId xmlns:a16="http://schemas.microsoft.com/office/drawing/2014/main" id="{81F41022-3356-7B38-7AB6-893C99457AE0}"/>
              </a:ext>
            </a:extLst>
          </p:cNvPr>
          <p:cNvSpPr/>
          <p:nvPr userDrawn="1"/>
        </p:nvSpPr>
        <p:spPr>
          <a:xfrm>
            <a:off x="338457" y="5845501"/>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5" name="Textplatzhalter 7">
            <a:extLst>
              <a:ext uri="{FF2B5EF4-FFF2-40B4-BE49-F238E27FC236}">
                <a16:creationId xmlns:a16="http://schemas.microsoft.com/office/drawing/2014/main" id="{0E15F2F9-B68C-6859-4596-136AAAAE791E}"/>
              </a:ext>
            </a:extLst>
          </p:cNvPr>
          <p:cNvSpPr>
            <a:spLocks noGrp="1"/>
          </p:cNvSpPr>
          <p:nvPr>
            <p:ph type="body" sz="quarter" idx="12"/>
          </p:nvPr>
        </p:nvSpPr>
        <p:spPr>
          <a:xfrm>
            <a:off x="341999" y="1061999"/>
            <a:ext cx="11522075" cy="45990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ußzeilenplatzhalter 12">
            <a:extLst>
              <a:ext uri="{FF2B5EF4-FFF2-40B4-BE49-F238E27FC236}">
                <a16:creationId xmlns:a16="http://schemas.microsoft.com/office/drawing/2014/main" id="{0EC70430-3F32-4011-2DC8-64837192C003}"/>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581462950"/>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pos="7469">
          <p15:clr>
            <a:srgbClr val="FBAE40"/>
          </p15:clr>
        </p15:guide>
        <p15:guide id="4" orient="horz" pos="3566">
          <p15:clr>
            <a:srgbClr val="FBAE40"/>
          </p15:clr>
        </p15:guide>
        <p15:guide id="5" orient="horz" pos="66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folie mit Pfeil 3 Zeilen">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FC8570D-1D2C-9698-7D5A-1384A150553D}"/>
              </a:ext>
            </a:extLst>
          </p:cNvPr>
          <p:cNvGraphicFramePr>
            <a:graphicFrameLocks noChangeAspect="1"/>
          </p:cNvGraphicFramePr>
          <p:nvPr userDrawn="1">
            <p:custDataLst>
              <p:tags r:id="rId1"/>
            </p:custDataLst>
            <p:extLst>
              <p:ext uri="{D42A27DB-BD31-4B8C-83A1-F6EECF244321}">
                <p14:modId xmlns:p14="http://schemas.microsoft.com/office/powerpoint/2010/main" val="1042582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FC8570D-1D2C-9698-7D5A-1384A15055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5" name="Pfeil: Chevron 4">
            <a:extLst>
              <a:ext uri="{FF2B5EF4-FFF2-40B4-BE49-F238E27FC236}">
                <a16:creationId xmlns:a16="http://schemas.microsoft.com/office/drawing/2014/main" id="{BAA33E35-67DC-06F0-07AF-69C22F086318}"/>
              </a:ext>
            </a:extLst>
          </p:cNvPr>
          <p:cNvSpPr/>
          <p:nvPr userDrawn="1"/>
        </p:nvSpPr>
        <p:spPr>
          <a:xfrm>
            <a:off x="338457" y="5596201"/>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6" name="Textplatzhalter 13">
            <a:extLst>
              <a:ext uri="{FF2B5EF4-FFF2-40B4-BE49-F238E27FC236}">
                <a16:creationId xmlns:a16="http://schemas.microsoft.com/office/drawing/2014/main" id="{2D51949A-8803-AA92-558F-89DE2E43A70E}"/>
              </a:ext>
            </a:extLst>
          </p:cNvPr>
          <p:cNvSpPr>
            <a:spLocks noGrp="1"/>
          </p:cNvSpPr>
          <p:nvPr>
            <p:ph type="body" sz="quarter" idx="12" hasCustomPrompt="1"/>
          </p:nvPr>
        </p:nvSpPr>
        <p:spPr>
          <a:xfrm>
            <a:off x="623392" y="5596201"/>
            <a:ext cx="11230151"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269875" indent="-269875">
              <a:buNone/>
              <a:tabLst>
                <a:tab pos="269875" algn="l"/>
              </a:tabLst>
              <a:defRPr lang="de-DE" sz="1800" dirty="0" smtClean="0">
                <a:latin typeface="Arial" pitchFamily="34" charset="0"/>
              </a:defRPr>
            </a:lvl1pPr>
          </a:lstStyle>
          <a:p>
            <a:pPr lvl="0"/>
            <a:r>
              <a:rPr lang="de-DE"/>
              <a:t>…	Zeile 1</a:t>
            </a:r>
            <a:br>
              <a:rPr lang="de-DE"/>
            </a:br>
            <a:r>
              <a:rPr lang="de-DE"/>
              <a:t>Zeile 2</a:t>
            </a:r>
            <a:br>
              <a:rPr lang="de-DE"/>
            </a:br>
            <a:r>
              <a:rPr lang="de-DE"/>
              <a:t>Zeile 3</a:t>
            </a:r>
          </a:p>
        </p:txBody>
      </p:sp>
      <p:sp>
        <p:nvSpPr>
          <p:cNvPr id="2" name="Fußzeilenplatzhalter 12">
            <a:extLst>
              <a:ext uri="{FF2B5EF4-FFF2-40B4-BE49-F238E27FC236}">
                <a16:creationId xmlns:a16="http://schemas.microsoft.com/office/drawing/2014/main" id="{4D3E9247-B889-5572-330E-7416F19844F1}"/>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3546468687"/>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orient="horz" pos="3430">
          <p15:clr>
            <a:srgbClr val="FBAE40"/>
          </p15:clr>
        </p15:guide>
        <p15:guide id="4" orient="horz" pos="663">
          <p15:clr>
            <a:srgbClr val="FBAE40"/>
          </p15:clr>
        </p15:guide>
        <p15:guide id="5" pos="74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andardfolie mit Pfeil 3 Zeilen">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5FC8570D-1D2C-9698-7D5A-1384A150553D}"/>
              </a:ext>
            </a:extLst>
          </p:cNvPr>
          <p:cNvGraphicFramePr>
            <a:graphicFrameLocks noChangeAspect="1"/>
          </p:cNvGraphicFramePr>
          <p:nvPr userDrawn="1">
            <p:custDataLst>
              <p:tags r:id="rId1"/>
            </p:custDataLst>
            <p:extLst>
              <p:ext uri="{D42A27DB-BD31-4B8C-83A1-F6EECF244321}">
                <p14:modId xmlns:p14="http://schemas.microsoft.com/office/powerpoint/2010/main" val="937618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3" imgH="353" progId="TCLayout.ActiveDocument.1">
                  <p:embed/>
                </p:oleObj>
              </mc:Choice>
              <mc:Fallback>
                <p:oleObj name="think-cell Folie" r:id="rId3" imgW="353" imgH="353" progId="TCLayout.ActiveDocument.1">
                  <p:embed/>
                  <p:pic>
                    <p:nvPicPr>
                      <p:cNvPr id="3" name="Objekt 2" hidden="1">
                        <a:extLst>
                          <a:ext uri="{FF2B5EF4-FFF2-40B4-BE49-F238E27FC236}">
                            <a16:creationId xmlns:a16="http://schemas.microsoft.com/office/drawing/2014/main" id="{5FC8570D-1D2C-9698-7D5A-1384A15055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Rectangle 35"/>
          <p:cNvSpPr>
            <a:spLocks noGrp="1" noChangeArrowheads="1"/>
          </p:cNvSpPr>
          <p:nvPr>
            <p:ph type="title" hasCustomPrompt="1"/>
          </p:nvPr>
        </p:nvSpPr>
        <p:spPr bwMode="auto">
          <a:xfrm>
            <a:off x="334963" y="0"/>
            <a:ext cx="11522076" cy="914400"/>
          </a:xfrm>
          <a:prstGeom prst="rect">
            <a:avLst/>
          </a:prstGeom>
          <a:noFill/>
          <a:ln w="9525">
            <a:noFill/>
            <a:miter lim="800000"/>
            <a:headEnd/>
            <a:tailEnd/>
          </a:ln>
        </p:spPr>
        <p:txBody>
          <a:bodyPr vert="horz" wrap="square" lIns="0" tIns="45720" rIns="91440" bIns="108000" numCol="1" anchor="b" anchorCtr="0" compatLnSpc="1">
            <a:prstTxWarp prst="textNoShape">
              <a:avLst/>
            </a:prstTxWarp>
          </a:bodyPr>
          <a:lstStyle>
            <a:lvl1pPr>
              <a:defRPr>
                <a:solidFill>
                  <a:srgbClr val="0072C6"/>
                </a:solidFill>
              </a:defRPr>
            </a:lvl1pPr>
          </a:lstStyle>
          <a:p>
            <a:pPr lvl="0"/>
            <a:r>
              <a:rPr lang="de-DE"/>
              <a:t>Actiontitle</a:t>
            </a:r>
          </a:p>
        </p:txBody>
      </p:sp>
      <p:sp>
        <p:nvSpPr>
          <p:cNvPr id="5" name="Pfeil: Chevron 4">
            <a:extLst>
              <a:ext uri="{FF2B5EF4-FFF2-40B4-BE49-F238E27FC236}">
                <a16:creationId xmlns:a16="http://schemas.microsoft.com/office/drawing/2014/main" id="{BAA33E35-67DC-06F0-07AF-69C22F086318}"/>
              </a:ext>
            </a:extLst>
          </p:cNvPr>
          <p:cNvSpPr/>
          <p:nvPr userDrawn="1"/>
        </p:nvSpPr>
        <p:spPr>
          <a:xfrm>
            <a:off x="338457" y="5596201"/>
            <a:ext cx="253955" cy="341632"/>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6" name="Textplatzhalter 13">
            <a:extLst>
              <a:ext uri="{FF2B5EF4-FFF2-40B4-BE49-F238E27FC236}">
                <a16:creationId xmlns:a16="http://schemas.microsoft.com/office/drawing/2014/main" id="{2D51949A-8803-AA92-558F-89DE2E43A70E}"/>
              </a:ext>
            </a:extLst>
          </p:cNvPr>
          <p:cNvSpPr>
            <a:spLocks noGrp="1"/>
          </p:cNvSpPr>
          <p:nvPr>
            <p:ph type="body" sz="quarter" idx="12" hasCustomPrompt="1"/>
          </p:nvPr>
        </p:nvSpPr>
        <p:spPr>
          <a:xfrm>
            <a:off x="623392" y="5596201"/>
            <a:ext cx="11230151"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 tIns="45720" rIns="91440" bIns="0" anchor="t">
            <a:spAutoFit/>
          </a:bodyPr>
          <a:lstStyle>
            <a:lvl1pPr marL="269875" indent="-269875">
              <a:buNone/>
              <a:tabLst>
                <a:tab pos="269875" algn="l"/>
              </a:tabLst>
              <a:defRPr lang="de-DE" sz="1800" dirty="0" smtClean="0">
                <a:latin typeface="Arial" pitchFamily="34" charset="0"/>
              </a:defRPr>
            </a:lvl1pPr>
          </a:lstStyle>
          <a:p>
            <a:pPr lvl="0"/>
            <a:r>
              <a:rPr lang="de-DE"/>
              <a:t>…	Zeile 1</a:t>
            </a:r>
            <a:br>
              <a:rPr lang="de-DE"/>
            </a:br>
            <a:r>
              <a:rPr lang="de-DE"/>
              <a:t>Zeile 2</a:t>
            </a:r>
            <a:br>
              <a:rPr lang="de-DE"/>
            </a:br>
            <a:r>
              <a:rPr lang="de-DE"/>
              <a:t>Zeile 3</a:t>
            </a:r>
          </a:p>
        </p:txBody>
      </p:sp>
      <p:sp>
        <p:nvSpPr>
          <p:cNvPr id="8" name="Textplatzhalter 7">
            <a:extLst>
              <a:ext uri="{FF2B5EF4-FFF2-40B4-BE49-F238E27FC236}">
                <a16:creationId xmlns:a16="http://schemas.microsoft.com/office/drawing/2014/main" id="{84B78CC0-E224-D87F-DA80-80E424661118}"/>
              </a:ext>
            </a:extLst>
          </p:cNvPr>
          <p:cNvSpPr>
            <a:spLocks noGrp="1"/>
          </p:cNvSpPr>
          <p:nvPr>
            <p:ph type="body" sz="quarter" idx="13"/>
          </p:nvPr>
        </p:nvSpPr>
        <p:spPr>
          <a:xfrm>
            <a:off x="342000" y="1061999"/>
            <a:ext cx="11522076" cy="43831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2">
            <a:extLst>
              <a:ext uri="{FF2B5EF4-FFF2-40B4-BE49-F238E27FC236}">
                <a16:creationId xmlns:a16="http://schemas.microsoft.com/office/drawing/2014/main" id="{D452D58E-6D78-A2BA-7F78-0196FFA9EDD9}"/>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Tree>
    <p:extLst>
      <p:ext uri="{BB962C8B-B14F-4D97-AF65-F5344CB8AC3E}">
        <p14:creationId xmlns:p14="http://schemas.microsoft.com/office/powerpoint/2010/main" val="1622244355"/>
      </p:ext>
    </p:extLst>
  </p:cSld>
  <p:clrMapOvr>
    <a:masterClrMapping/>
  </p:clrMapOvr>
  <p:extLst>
    <p:ext uri="{DCECCB84-F9BA-43D5-87BE-67443E8EF086}">
      <p15:sldGuideLst xmlns:p15="http://schemas.microsoft.com/office/powerpoint/2012/main">
        <p15:guide id="1" orient="horz" pos="2160">
          <p15:clr>
            <a:srgbClr val="FBAE40"/>
          </p15:clr>
        </p15:guide>
        <p15:guide id="2" pos="211">
          <p15:clr>
            <a:srgbClr val="FBAE40"/>
          </p15:clr>
        </p15:guide>
        <p15:guide id="3" orient="horz" pos="3430">
          <p15:clr>
            <a:srgbClr val="FBAE40"/>
          </p15:clr>
        </p15:guide>
        <p15:guide id="4" orient="horz" pos="663">
          <p15:clr>
            <a:srgbClr val="FBAE40"/>
          </p15:clr>
        </p15:guide>
        <p15:guide id="5" pos="746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oleObject" Target="../embeddings/oleObject1.bin"/><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45DD36FD-C629-44E2-B103-1BF61EC79B6D}"/>
              </a:ext>
            </a:extLst>
          </p:cNvPr>
          <p:cNvGraphicFramePr>
            <a:graphicFrameLocks noChangeAspect="1"/>
          </p:cNvGraphicFramePr>
          <p:nvPr userDrawn="1">
            <p:custDataLst>
              <p:tags r:id="rId38"/>
            </p:custDataLst>
            <p:extLst>
              <p:ext uri="{D42A27DB-BD31-4B8C-83A1-F6EECF244321}">
                <p14:modId xmlns:p14="http://schemas.microsoft.com/office/powerpoint/2010/main" val="2873695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9" imgW="353" imgH="353" progId="TCLayout.ActiveDocument.1">
                  <p:embed/>
                </p:oleObj>
              </mc:Choice>
              <mc:Fallback>
                <p:oleObj name="think-cell Folie" r:id="rId39" imgW="353" imgH="353" progId="TCLayout.ActiveDocument.1">
                  <p:embed/>
                  <p:pic>
                    <p:nvPicPr>
                      <p:cNvPr id="3" name="Objekt 2" hidden="1">
                        <a:extLst>
                          <a:ext uri="{FF2B5EF4-FFF2-40B4-BE49-F238E27FC236}">
                            <a16:creationId xmlns:a16="http://schemas.microsoft.com/office/drawing/2014/main" id="{45DD36FD-C629-44E2-B103-1BF61EC79B6D}"/>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4" name="Textfeld 1">
            <a:extLst>
              <a:ext uri="{FF2B5EF4-FFF2-40B4-BE49-F238E27FC236}">
                <a16:creationId xmlns:a16="http://schemas.microsoft.com/office/drawing/2014/main" id="{7AB7D72D-C521-F68F-095D-5D1378147241}"/>
              </a:ext>
            </a:extLst>
          </p:cNvPr>
          <p:cNvSpPr txBox="1"/>
          <p:nvPr userDrawn="1"/>
        </p:nvSpPr>
        <p:spPr>
          <a:xfrm>
            <a:off x="11373057" y="6530410"/>
            <a:ext cx="483979" cy="276999"/>
          </a:xfrm>
          <a:prstGeom prst="rect">
            <a:avLst/>
          </a:prstGeom>
          <a:noFill/>
        </p:spPr>
        <p:txBody>
          <a:bodyPr wrap="none" rtlCol="0" anchor="ctr">
            <a:spAutoFit/>
          </a:bodyPr>
          <a:lstStyle/>
          <a:p>
            <a:pPr algn="ctr"/>
            <a:fld id="{955A0D33-671D-4463-AADC-D94BE68FBDA2}" type="slidenum">
              <a:rPr lang="de-DE" sz="1200" smtClean="0"/>
              <a:pPr algn="ctr"/>
              <a:t>‹#›</a:t>
            </a:fld>
            <a:endParaRPr lang="de-DE" sz="1200"/>
          </a:p>
        </p:txBody>
      </p:sp>
      <p:sp>
        <p:nvSpPr>
          <p:cNvPr id="5" name="Rechteck 9">
            <a:extLst>
              <a:ext uri="{FF2B5EF4-FFF2-40B4-BE49-F238E27FC236}">
                <a16:creationId xmlns:a16="http://schemas.microsoft.com/office/drawing/2014/main" id="{AD5FACE2-69BA-5E04-73D9-B74669A1B763}"/>
              </a:ext>
            </a:extLst>
          </p:cNvPr>
          <p:cNvSpPr/>
          <p:nvPr userDrawn="1"/>
        </p:nvSpPr>
        <p:spPr>
          <a:xfrm>
            <a:off x="12550564" y="0"/>
            <a:ext cx="381964" cy="381964"/>
          </a:xfrm>
          <a:prstGeom prst="rect">
            <a:avLst/>
          </a:prstGeom>
          <a:solidFill>
            <a:srgbClr val="0072C6"/>
          </a:solidFill>
          <a:ln w="9525" algn="ctr">
            <a:solidFill>
              <a:srgbClr val="1A2536"/>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6" name="Rechteck 10">
            <a:extLst>
              <a:ext uri="{FF2B5EF4-FFF2-40B4-BE49-F238E27FC236}">
                <a16:creationId xmlns:a16="http://schemas.microsoft.com/office/drawing/2014/main" id="{0BB42AAE-627E-D7F4-5482-85472D6847CA}"/>
              </a:ext>
            </a:extLst>
          </p:cNvPr>
          <p:cNvSpPr/>
          <p:nvPr userDrawn="1"/>
        </p:nvSpPr>
        <p:spPr>
          <a:xfrm>
            <a:off x="12542732" y="434552"/>
            <a:ext cx="381964" cy="381964"/>
          </a:xfrm>
          <a:prstGeom prst="rect">
            <a:avLst/>
          </a:prstGeom>
          <a:solidFill>
            <a:srgbClr val="BFBF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7" name="Rechteck 11">
            <a:extLst>
              <a:ext uri="{FF2B5EF4-FFF2-40B4-BE49-F238E27FC236}">
                <a16:creationId xmlns:a16="http://schemas.microsoft.com/office/drawing/2014/main" id="{5913AE5F-76C2-9B2D-180B-36087C449167}"/>
              </a:ext>
            </a:extLst>
          </p:cNvPr>
          <p:cNvSpPr/>
          <p:nvPr userDrawn="1"/>
        </p:nvSpPr>
        <p:spPr>
          <a:xfrm>
            <a:off x="12542732" y="900182"/>
            <a:ext cx="381964" cy="381964"/>
          </a:xfrm>
          <a:prstGeom prst="rect">
            <a:avLst/>
          </a:prstGeom>
          <a:solidFill>
            <a:srgbClr val="0068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8" name="Rechteck 12">
            <a:extLst>
              <a:ext uri="{FF2B5EF4-FFF2-40B4-BE49-F238E27FC236}">
                <a16:creationId xmlns:a16="http://schemas.microsoft.com/office/drawing/2014/main" id="{C046B7D4-16C8-36E5-DA67-6B8FB1FF5B82}"/>
              </a:ext>
            </a:extLst>
          </p:cNvPr>
          <p:cNvSpPr/>
          <p:nvPr userDrawn="1"/>
        </p:nvSpPr>
        <p:spPr>
          <a:xfrm>
            <a:off x="12542732" y="1566324"/>
            <a:ext cx="381964" cy="381964"/>
          </a:xfrm>
          <a:prstGeom prst="rect">
            <a:avLst/>
          </a:prstGeom>
          <a:solidFill>
            <a:srgbClr val="1A2536"/>
          </a:solidFill>
          <a:ln w="9525" algn="ctr">
            <a:solidFill>
              <a:srgbClr val="1A2536"/>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9" name="Rechteck 13">
            <a:extLst>
              <a:ext uri="{FF2B5EF4-FFF2-40B4-BE49-F238E27FC236}">
                <a16:creationId xmlns:a16="http://schemas.microsoft.com/office/drawing/2014/main" id="{A16CE115-0CAF-9EF1-42ED-E5A2A77AB8A4}"/>
              </a:ext>
            </a:extLst>
          </p:cNvPr>
          <p:cNvSpPr/>
          <p:nvPr userDrawn="1"/>
        </p:nvSpPr>
        <p:spPr>
          <a:xfrm>
            <a:off x="12542732" y="2027295"/>
            <a:ext cx="381964" cy="381964"/>
          </a:xfrm>
          <a:prstGeom prst="rect">
            <a:avLst/>
          </a:prstGeom>
          <a:solidFill>
            <a:srgbClr val="364D6E"/>
          </a:solidFill>
          <a:ln w="9525" algn="ctr">
            <a:solidFill>
              <a:srgbClr val="364D6E"/>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15" name="Rechteck 14">
            <a:extLst>
              <a:ext uri="{FF2B5EF4-FFF2-40B4-BE49-F238E27FC236}">
                <a16:creationId xmlns:a16="http://schemas.microsoft.com/office/drawing/2014/main" id="{B39718A5-48D9-6882-1CCD-F787DE7F35DD}"/>
              </a:ext>
            </a:extLst>
          </p:cNvPr>
          <p:cNvSpPr/>
          <p:nvPr userDrawn="1"/>
        </p:nvSpPr>
        <p:spPr>
          <a:xfrm>
            <a:off x="12542732" y="2488266"/>
            <a:ext cx="381964" cy="381964"/>
          </a:xfrm>
          <a:prstGeom prst="rect">
            <a:avLst/>
          </a:prstGeom>
          <a:solidFill>
            <a:srgbClr val="4C6C9C"/>
          </a:solidFill>
          <a:ln w="9525" algn="ctr">
            <a:solidFill>
              <a:srgbClr val="4C6C9C"/>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16" name="Rechteck 15">
            <a:extLst>
              <a:ext uri="{FF2B5EF4-FFF2-40B4-BE49-F238E27FC236}">
                <a16:creationId xmlns:a16="http://schemas.microsoft.com/office/drawing/2014/main" id="{2A955FF7-14A8-8070-959B-30B4E8BAA46D}"/>
              </a:ext>
            </a:extLst>
          </p:cNvPr>
          <p:cNvSpPr/>
          <p:nvPr userDrawn="1"/>
        </p:nvSpPr>
        <p:spPr>
          <a:xfrm>
            <a:off x="12542732" y="2955343"/>
            <a:ext cx="381964" cy="381964"/>
          </a:xfrm>
          <a:prstGeom prst="rect">
            <a:avLst/>
          </a:prstGeom>
          <a:solidFill>
            <a:srgbClr val="6F8DB9"/>
          </a:solidFill>
          <a:ln w="9525" algn="ctr">
            <a:solidFill>
              <a:srgbClr val="6F8DB9"/>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17" name="Rechteck 16">
            <a:extLst>
              <a:ext uri="{FF2B5EF4-FFF2-40B4-BE49-F238E27FC236}">
                <a16:creationId xmlns:a16="http://schemas.microsoft.com/office/drawing/2014/main" id="{FB9B28BD-5FF9-103B-6F4C-2B514890E1BF}"/>
              </a:ext>
            </a:extLst>
          </p:cNvPr>
          <p:cNvSpPr/>
          <p:nvPr userDrawn="1"/>
        </p:nvSpPr>
        <p:spPr>
          <a:xfrm>
            <a:off x="12542732" y="3422420"/>
            <a:ext cx="381964" cy="381964"/>
          </a:xfrm>
          <a:prstGeom prst="rect">
            <a:avLst/>
          </a:prstGeom>
          <a:solidFill>
            <a:srgbClr val="C3CFE1"/>
          </a:solidFill>
          <a:ln w="9525" algn="ctr">
            <a:solidFill>
              <a:srgbClr val="C3CFE1"/>
            </a:solidFill>
            <a:miter lim="800000"/>
            <a:headEnd/>
            <a:tailEnd/>
          </a:ln>
        </p:spPr>
        <p:txBody>
          <a:bodyPr wrap="none" anchor="ctr"/>
          <a:lstStyle/>
          <a:p>
            <a:pPr lvl="0"/>
            <a:endParaRPr lang="en-US" sz="1662">
              <a:sym typeface="Arial" panose="020B0604020202020204" pitchFamily="34" charset="0"/>
            </a:endParaRPr>
          </a:p>
        </p:txBody>
      </p:sp>
      <p:sp>
        <p:nvSpPr>
          <p:cNvPr id="18" name="Rechteck 17">
            <a:extLst>
              <a:ext uri="{FF2B5EF4-FFF2-40B4-BE49-F238E27FC236}">
                <a16:creationId xmlns:a16="http://schemas.microsoft.com/office/drawing/2014/main" id="{CE137BB8-2FCC-0B95-932D-0F9E5DD3C6A4}"/>
              </a:ext>
            </a:extLst>
          </p:cNvPr>
          <p:cNvSpPr/>
          <p:nvPr userDrawn="1"/>
        </p:nvSpPr>
        <p:spPr>
          <a:xfrm>
            <a:off x="12542732" y="4088563"/>
            <a:ext cx="381964" cy="381964"/>
          </a:xfrm>
          <a:prstGeom prst="rect">
            <a:avLst/>
          </a:prstGeom>
          <a:solidFill>
            <a:srgbClr val="DFE5EF"/>
          </a:solidFill>
          <a:ln w="9525" algn="ctr">
            <a:solidFill>
              <a:srgbClr val="DFE5EF"/>
            </a:solid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19" name="Rechteck 18">
            <a:extLst>
              <a:ext uri="{FF2B5EF4-FFF2-40B4-BE49-F238E27FC236}">
                <a16:creationId xmlns:a16="http://schemas.microsoft.com/office/drawing/2014/main" id="{EAED7906-182B-DB5A-A16A-10EAE3C9C440}"/>
              </a:ext>
            </a:extLst>
          </p:cNvPr>
          <p:cNvSpPr/>
          <p:nvPr userDrawn="1"/>
        </p:nvSpPr>
        <p:spPr>
          <a:xfrm>
            <a:off x="12542732" y="4535740"/>
            <a:ext cx="381964" cy="381964"/>
          </a:xfrm>
          <a:prstGeom prst="rect">
            <a:avLst/>
          </a:prstGeom>
          <a:solidFill>
            <a:srgbClr val="D9D9D9"/>
          </a:solidFill>
          <a:ln w="9525" algn="ctr">
            <a:no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20" name="Rechteck 19">
            <a:extLst>
              <a:ext uri="{FF2B5EF4-FFF2-40B4-BE49-F238E27FC236}">
                <a16:creationId xmlns:a16="http://schemas.microsoft.com/office/drawing/2014/main" id="{B62DCE18-06F3-C3C4-60AB-281D3324C431}"/>
              </a:ext>
            </a:extLst>
          </p:cNvPr>
          <p:cNvSpPr/>
          <p:nvPr userDrawn="1"/>
        </p:nvSpPr>
        <p:spPr>
          <a:xfrm>
            <a:off x="12542732" y="4982917"/>
            <a:ext cx="381964" cy="381964"/>
          </a:xfrm>
          <a:prstGeom prst="rect">
            <a:avLst/>
          </a:prstGeom>
          <a:solidFill>
            <a:srgbClr val="BFBFBF"/>
          </a:solidFill>
          <a:ln w="9525" algn="ctr">
            <a:noFill/>
            <a:miter lim="800000"/>
            <a:headEnd/>
            <a:tailEnd/>
          </a:ln>
        </p:spPr>
        <p:txBody>
          <a:bodyPr wrap="none" anchor="ctr"/>
          <a:lstStyle/>
          <a:p>
            <a:pPr lvl="0"/>
            <a:endParaRPr lang="en-US" sz="1662">
              <a:solidFill>
                <a:schemeClr val="tx1"/>
              </a:solidFill>
              <a:sym typeface="Arial" panose="020B0604020202020204" pitchFamily="34" charset="0"/>
            </a:endParaRPr>
          </a:p>
        </p:txBody>
      </p:sp>
      <p:sp>
        <p:nvSpPr>
          <p:cNvPr id="21" name="Rechteck 20">
            <a:extLst>
              <a:ext uri="{FF2B5EF4-FFF2-40B4-BE49-F238E27FC236}">
                <a16:creationId xmlns:a16="http://schemas.microsoft.com/office/drawing/2014/main" id="{B991F041-D5D6-96A2-44F4-926FB239A740}"/>
              </a:ext>
            </a:extLst>
          </p:cNvPr>
          <p:cNvSpPr/>
          <p:nvPr userDrawn="1"/>
        </p:nvSpPr>
        <p:spPr>
          <a:xfrm>
            <a:off x="12542732" y="5877272"/>
            <a:ext cx="381964" cy="381964"/>
          </a:xfrm>
          <a:prstGeom prst="rect">
            <a:avLst/>
          </a:prstGeom>
          <a:solidFill>
            <a:srgbClr val="4D4D4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22" name="Rechteck 21">
            <a:extLst>
              <a:ext uri="{FF2B5EF4-FFF2-40B4-BE49-F238E27FC236}">
                <a16:creationId xmlns:a16="http://schemas.microsoft.com/office/drawing/2014/main" id="{81A31B7F-EA16-B0C5-5363-C79B30DE4F32}"/>
              </a:ext>
            </a:extLst>
          </p:cNvPr>
          <p:cNvSpPr/>
          <p:nvPr userDrawn="1"/>
        </p:nvSpPr>
        <p:spPr>
          <a:xfrm>
            <a:off x="12542732" y="5430094"/>
            <a:ext cx="381964" cy="381964"/>
          </a:xfrm>
          <a:prstGeom prst="rect">
            <a:avLst/>
          </a:prstGeom>
          <a:solidFill>
            <a:srgbClr val="8A8B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sym typeface="Arial" panose="020B0604020202020204" pitchFamily="34" charset="0"/>
            </a:endParaRPr>
          </a:p>
        </p:txBody>
      </p:sp>
      <p:sp>
        <p:nvSpPr>
          <p:cNvPr id="13" name="Fußzeilenplatzhalter 12">
            <a:extLst>
              <a:ext uri="{FF2B5EF4-FFF2-40B4-BE49-F238E27FC236}">
                <a16:creationId xmlns:a16="http://schemas.microsoft.com/office/drawing/2014/main" id="{6C7D8783-B585-2015-26DD-D78C8200B970}"/>
              </a:ext>
            </a:extLst>
          </p:cNvPr>
          <p:cNvSpPr>
            <a:spLocks noGrp="1"/>
          </p:cNvSpPr>
          <p:nvPr>
            <p:ph type="ftr" sz="quarter" idx="3"/>
          </p:nvPr>
        </p:nvSpPr>
        <p:spPr>
          <a:xfrm>
            <a:off x="2639616" y="6526781"/>
            <a:ext cx="4114800" cy="214587"/>
          </a:xfrm>
          <a:prstGeom prst="rect">
            <a:avLst/>
          </a:prstGeom>
        </p:spPr>
        <p:txBody>
          <a:bodyPr vert="horz" lIns="91440" tIns="45720" rIns="91440" bIns="45720" rtlCol="0" anchor="ctr"/>
          <a:lstStyle>
            <a:lvl1pPr algn="l">
              <a:defRPr sz="600">
                <a:solidFill>
                  <a:schemeClr val="bg1">
                    <a:lumMod val="50000"/>
                  </a:schemeClr>
                </a:solidFill>
              </a:defRPr>
            </a:lvl1pPr>
          </a:lstStyle>
          <a:p>
            <a:endParaRPr lang="de-DE"/>
          </a:p>
        </p:txBody>
      </p:sp>
      <p:sp>
        <p:nvSpPr>
          <p:cNvPr id="10" name="Textplatzhalter 9">
            <a:extLst>
              <a:ext uri="{FF2B5EF4-FFF2-40B4-BE49-F238E27FC236}">
                <a16:creationId xmlns:a16="http://schemas.microsoft.com/office/drawing/2014/main" id="{D6DB8B28-9CF6-57FA-44CB-0A1A6A7297BD}"/>
              </a:ext>
            </a:extLst>
          </p:cNvPr>
          <p:cNvSpPr>
            <a:spLocks noGrp="1"/>
          </p:cNvSpPr>
          <p:nvPr>
            <p:ph type="body" idx="1"/>
          </p:nvPr>
        </p:nvSpPr>
        <p:spPr>
          <a:xfrm>
            <a:off x="341999" y="1062000"/>
            <a:ext cx="11515039" cy="519723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14" name="Grafik 13">
            <a:extLst>
              <a:ext uri="{FF2B5EF4-FFF2-40B4-BE49-F238E27FC236}">
                <a16:creationId xmlns:a16="http://schemas.microsoft.com/office/drawing/2014/main" id="{0B97513B-3CDC-F831-1BC9-2D3BE3F60FC2}"/>
              </a:ext>
            </a:extLst>
          </p:cNvPr>
          <p:cNvPicPr>
            <a:picLocks noChangeAspect="1"/>
          </p:cNvPicPr>
          <p:nvPr userDrawn="1"/>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35569" y="6517609"/>
            <a:ext cx="789373" cy="232930"/>
          </a:xfrm>
          <a:prstGeom prst="rect">
            <a:avLst/>
          </a:prstGeom>
        </p:spPr>
      </p:pic>
      <p:pic>
        <p:nvPicPr>
          <p:cNvPr id="23" name="Grafik 22" descr="Ein Bild, das Logo enthält.&#10;&#10;Automatisch generierte Beschreibung">
            <a:extLst>
              <a:ext uri="{FF2B5EF4-FFF2-40B4-BE49-F238E27FC236}">
                <a16:creationId xmlns:a16="http://schemas.microsoft.com/office/drawing/2014/main" id="{047B7260-BC7F-7AF0-646F-8B91BF7EAF3F}"/>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269879" y="6570908"/>
            <a:ext cx="293723" cy="154800"/>
          </a:xfrm>
          <a:prstGeom prst="rect">
            <a:avLst/>
          </a:prstGeom>
        </p:spPr>
      </p:pic>
      <p:pic>
        <p:nvPicPr>
          <p:cNvPr id="24" name="Picture 5" descr="A screenshot of a cell phone on a table&#10;&#10;Description automatically generated">
            <a:extLst>
              <a:ext uri="{FF2B5EF4-FFF2-40B4-BE49-F238E27FC236}">
                <a16:creationId xmlns:a16="http://schemas.microsoft.com/office/drawing/2014/main" id="{BC8CEFED-C6A6-471A-357D-957BD28B1117}"/>
              </a:ext>
            </a:extLst>
          </p:cNvPr>
          <p:cNvPicPr>
            <a:picLocks noChangeAspect="1"/>
          </p:cNvPicPr>
          <p:nvPr userDrawn="1"/>
        </p:nvPicPr>
        <p:blipFill rotWithShape="1">
          <a:blip r:embed="rId44" cstate="print">
            <a:extLst>
              <a:ext uri="{28A0092B-C50C-407E-A947-70E740481C1C}">
                <a14:useLocalDpi xmlns:a14="http://schemas.microsoft.com/office/drawing/2010/main" val="0"/>
              </a:ext>
            </a:extLst>
          </a:blip>
          <a:srcRect l="10875" r="12614" b="71270"/>
          <a:stretch/>
        </p:blipFill>
        <p:spPr>
          <a:xfrm>
            <a:off x="1708539" y="6517609"/>
            <a:ext cx="655562" cy="232930"/>
          </a:xfrm>
          <a:prstGeom prst="rect">
            <a:avLst/>
          </a:prstGeom>
        </p:spPr>
      </p:pic>
    </p:spTree>
    <p:extLst>
      <p:ext uri="{BB962C8B-B14F-4D97-AF65-F5344CB8AC3E}">
        <p14:creationId xmlns:p14="http://schemas.microsoft.com/office/powerpoint/2010/main" val="75047156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30" r:id="rId35"/>
    <p:sldLayoutId id="2147483731" r:id="rId36"/>
  </p:sldLayoutIdLst>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265113" indent="-265113"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539750" indent="-274638" algn="l" defTabSz="914400" rtl="0" eaLnBrk="1" latinLnBrk="0" hangingPunct="1">
        <a:lnSpc>
          <a:spcPct val="90000"/>
        </a:lnSpc>
        <a:spcBef>
          <a:spcPts val="500"/>
        </a:spcBef>
        <a:buFont typeface="Symbol" panose="05050102010706020507" pitchFamily="18" charset="2"/>
        <a:buChar char="-"/>
        <a:tabLst>
          <a:tab pos="447675" algn="l"/>
        </a:tabLst>
        <a:defRPr sz="1200" kern="1200">
          <a:solidFill>
            <a:schemeClr val="tx1"/>
          </a:solidFill>
          <a:latin typeface="+mn-lt"/>
          <a:ea typeface="+mn-ea"/>
          <a:cs typeface="+mn-cs"/>
        </a:defRPr>
      </a:lvl2pPr>
      <a:lvl3pPr marL="804863" indent="-265113"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3pPr>
      <a:lvl4pPr marL="1079500" indent="-274638" algn="l" defTabSz="914400" rtl="0" eaLnBrk="1" latinLnBrk="0" hangingPunct="1">
        <a:lnSpc>
          <a:spcPct val="90000"/>
        </a:lnSpc>
        <a:spcBef>
          <a:spcPts val="500"/>
        </a:spcBef>
        <a:buFont typeface="Symbol" panose="05050102010706020507" pitchFamily="18" charset="2"/>
        <a:buChar char="-"/>
        <a:defRPr sz="1200" kern="1200">
          <a:solidFill>
            <a:schemeClr val="tx1"/>
          </a:solidFill>
          <a:latin typeface="+mn-lt"/>
          <a:ea typeface="+mn-ea"/>
          <a:cs typeface="+mn-cs"/>
        </a:defRPr>
      </a:lvl4pPr>
      <a:lvl5pPr marL="1344613" indent="-265113"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11">
          <p15:clr>
            <a:srgbClr val="F26B43"/>
          </p15:clr>
        </p15:guide>
        <p15:guide id="3" orient="horz">
          <p15:clr>
            <a:srgbClr val="F26B43"/>
          </p15:clr>
        </p15:guide>
        <p15:guide id="4" orient="horz" pos="663">
          <p15:clr>
            <a:srgbClr val="F26B43"/>
          </p15:clr>
        </p15:guide>
        <p15:guide id="5" pos="3840">
          <p15:clr>
            <a:srgbClr val="F26B43"/>
          </p15:clr>
        </p15:guide>
        <p15:guide id="6" pos="74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9.xml"/><Relationship Id="rId5" Type="http://schemas.openxmlformats.org/officeDocument/2006/relationships/image" Target="../media/image32.emf"/><Relationship Id="rId4"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0.xml"/><Relationship Id="rId1" Type="http://schemas.openxmlformats.org/officeDocument/2006/relationships/tags" Target="../tags/tag40.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notesSlide" Target="../notesSlides/notesSlide2.xml"/><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oleObject" Target="../embeddings/oleObject40.bin"/><Relationship Id="rId9"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oleObject" Target="../embeddings/oleObject41.bin"/><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slideLayout" Target="../slideLayouts/slideLayout2.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tags" Target="../tags/tag43.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33.emf"/><Relationship Id="rId9" Type="http://schemas.openxmlformats.org/officeDocument/2006/relationships/image" Target="../media/image4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8.xml"/><Relationship Id="rId1" Type="http://schemas.openxmlformats.org/officeDocument/2006/relationships/tags" Target="../tags/tag45.xml"/><Relationship Id="rId4"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C75FF80-A296-33C1-EAB3-775F83A1A3DA}"/>
              </a:ext>
            </a:extLst>
          </p:cNvPr>
          <p:cNvGraphicFramePr>
            <a:graphicFrameLocks noChangeAspect="1"/>
          </p:cNvGraphicFramePr>
          <p:nvPr>
            <p:custDataLst>
              <p:tags r:id="rId1"/>
            </p:custDataLst>
            <p:extLst>
              <p:ext uri="{D42A27DB-BD31-4B8C-83A1-F6EECF244321}">
                <p14:modId xmlns:p14="http://schemas.microsoft.com/office/powerpoint/2010/main" val="368722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2" imgH="337" progId="TCLayout.ActiveDocument.1">
                  <p:embed/>
                </p:oleObj>
              </mc:Choice>
              <mc:Fallback>
                <p:oleObj name="think-cell Folie" r:id="rId4" imgW="342" imgH="337" progId="TCLayout.ActiveDocument.1">
                  <p:embed/>
                  <p:pic>
                    <p:nvPicPr>
                      <p:cNvPr id="4" name="Objekt 3" hidden="1">
                        <a:extLst>
                          <a:ext uri="{FF2B5EF4-FFF2-40B4-BE49-F238E27FC236}">
                            <a16:creationId xmlns:a16="http://schemas.microsoft.com/office/drawing/2014/main" id="{9C75FF80-A296-33C1-EAB3-775F83A1A3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1AD110-8286-AAFA-381D-C3E4DC04C059}"/>
              </a:ext>
            </a:extLst>
          </p:cNvPr>
          <p:cNvSpPr>
            <a:spLocks noGrp="1"/>
          </p:cNvSpPr>
          <p:nvPr>
            <p:ph type="title"/>
          </p:nvPr>
        </p:nvSpPr>
        <p:spPr>
          <a:xfrm>
            <a:off x="335359" y="5108991"/>
            <a:ext cx="7950885" cy="1199734"/>
          </a:xfrm>
        </p:spPr>
        <p:txBody>
          <a:bodyPr vert="horz"/>
          <a:lstStyle/>
          <a:p>
            <a:r>
              <a:t>Microsoft</a:t>
            </a:r>
            <a:br/>
            <a:endParaRPr lang="en-US" sz="2000" b="0" dirty="0"/>
          </a:p>
        </p:txBody>
      </p:sp>
      <p:sp>
        <p:nvSpPr>
          <p:cNvPr id="5" name="Textfeld 4">
            <a:extLst>
              <a:ext uri="{FF2B5EF4-FFF2-40B4-BE49-F238E27FC236}">
                <a16:creationId xmlns:a16="http://schemas.microsoft.com/office/drawing/2014/main" id="{02FC3765-9214-05FB-D486-13A7A976B08F}"/>
              </a:ext>
            </a:extLst>
          </p:cNvPr>
          <p:cNvSpPr txBox="1"/>
          <p:nvPr/>
        </p:nvSpPr>
        <p:spPr>
          <a:xfrm>
            <a:off x="335359" y="5995154"/>
            <a:ext cx="6469380" cy="369332"/>
          </a:xfrm>
          <a:prstGeom prst="rect">
            <a:avLst/>
          </a:prstGeom>
          <a:noFill/>
          <a:ln>
            <a:noFill/>
          </a:ln>
        </p:spPr>
        <p:txBody>
          <a:bodyPr wrap="square">
            <a:spAutoFit/>
          </a:bodyPr>
          <a:lstStyle/>
          <a:p>
            <a:r>
              <a:rPr lang="en-US" sz="1800" b="0" dirty="0"/>
              <a:t>{date}</a:t>
            </a:r>
            <a:endParaRPr lang="en-US" dirty="0"/>
          </a:p>
        </p:txBody>
      </p:sp>
    </p:spTree>
    <p:extLst>
      <p:ext uri="{BB962C8B-B14F-4D97-AF65-F5344CB8AC3E}">
        <p14:creationId xmlns:p14="http://schemas.microsoft.com/office/powerpoint/2010/main" val="349708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169B738-B623-11D4-31E6-8F28F0396B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71" imgH="473" progId="TCLayout.ActiveDocument.1">
                  <p:embed/>
                </p:oleObj>
              </mc:Choice>
              <mc:Fallback>
                <p:oleObj name="think-cell Folie" r:id="rId3" imgW="471" imgH="473" progId="TCLayout.ActiveDocument.1">
                  <p:embed/>
                  <p:pic>
                    <p:nvPicPr>
                      <p:cNvPr id="3" name="think-cell data - do not delete" hidden="1">
                        <a:extLst>
                          <a:ext uri="{FF2B5EF4-FFF2-40B4-BE49-F238E27FC236}">
                            <a16:creationId xmlns:a16="http://schemas.microsoft.com/office/drawing/2014/main" id="{F169B738-B623-11D4-31E6-8F28F0396B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92EFFDF-CA9C-1B50-8BB3-D8888EC60A1F}"/>
              </a:ext>
            </a:extLst>
          </p:cNvPr>
          <p:cNvSpPr>
            <a:spLocks noGrp="1"/>
          </p:cNvSpPr>
          <p:nvPr>
            <p:ph type="title"/>
          </p:nvPr>
        </p:nvSpPr>
        <p:spPr/>
        <p:txBody>
          <a:bodyPr vert="horz"/>
          <a:lstStyle/>
          <a:p>
            <a:r>
              <a:rPr lang="en-US" dirty="0"/>
              <a:t>Overview</a:t>
            </a:r>
          </a:p>
        </p:txBody>
      </p:sp>
      <p:sp>
        <p:nvSpPr>
          <p:cNvPr id="8" name="Textplatzhalter 7">
            <a:extLst>
              <a:ext uri="{FF2B5EF4-FFF2-40B4-BE49-F238E27FC236}">
                <a16:creationId xmlns:a16="http://schemas.microsoft.com/office/drawing/2014/main" id="{4B683F26-AB4B-E6B2-4642-57D1B1336C33}"/>
              </a:ext>
            </a:extLst>
          </p:cNvPr>
          <p:cNvSpPr>
            <a:spLocks noGrp="1"/>
          </p:cNvSpPr>
          <p:nvPr>
            <p:ph type="body" sz="quarter" idx="10"/>
          </p:nvPr>
        </p:nvSpPr>
        <p:spPr/>
        <p:txBody>
          <a:bodyPr/>
          <a:lstStyle/>
          <a:p>
            <a:r>
              <a:rPr lang="en-US" dirty="0"/>
              <a:t>Company Information.</a:t>
            </a:r>
          </a:p>
        </p:txBody>
      </p:sp>
      <p:sp>
        <p:nvSpPr>
          <p:cNvPr id="11" name="TextBox 5">
            <a:extLst>
              <a:ext uri="{FF2B5EF4-FFF2-40B4-BE49-F238E27FC236}">
                <a16:creationId xmlns:a16="http://schemas.microsoft.com/office/drawing/2014/main" id="{EE79B711-A39D-530A-70F5-45A0990835FE}"/>
              </a:ext>
            </a:extLst>
          </p:cNvPr>
          <p:cNvSpPr txBox="1"/>
          <p:nvPr/>
        </p:nvSpPr>
        <p:spPr>
          <a:xfrm>
            <a:off x="968170" y="2129735"/>
            <a:ext cx="33643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Company Name: Microsoft</a:t>
            </a:r>
          </a:p>
        </p:txBody>
      </p:sp>
      <p:sp>
        <p:nvSpPr>
          <p:cNvPr id="12" name="TextBox 6">
            <a:extLst>
              <a:ext uri="{FF2B5EF4-FFF2-40B4-BE49-F238E27FC236}">
                <a16:creationId xmlns:a16="http://schemas.microsoft.com/office/drawing/2014/main" id="{89855C2A-52EA-02E4-F46D-824439A13577}"/>
              </a:ext>
            </a:extLst>
          </p:cNvPr>
          <p:cNvSpPr txBox="1"/>
          <p:nvPr/>
        </p:nvSpPr>
        <p:spPr>
          <a:xfrm>
            <a:off x="970951" y="2753010"/>
            <a:ext cx="33616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Sector: Technology</a:t>
            </a:r>
          </a:p>
        </p:txBody>
      </p:sp>
      <p:sp>
        <p:nvSpPr>
          <p:cNvPr id="13" name="TextBox 7">
            <a:extLst>
              <a:ext uri="{FF2B5EF4-FFF2-40B4-BE49-F238E27FC236}">
                <a16:creationId xmlns:a16="http://schemas.microsoft.com/office/drawing/2014/main" id="{0C6DBF45-6FCA-EB71-CE40-D4696E8C88BA}"/>
              </a:ext>
            </a:extLst>
          </p:cNvPr>
          <p:cNvSpPr txBox="1"/>
          <p:nvPr/>
        </p:nvSpPr>
        <p:spPr>
          <a:xfrm>
            <a:off x="968170" y="3376285"/>
            <a:ext cx="33616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Industry: Software &amp; Computer Services</a:t>
            </a:r>
          </a:p>
        </p:txBody>
      </p:sp>
      <p:sp>
        <p:nvSpPr>
          <p:cNvPr id="14" name="TextBox 8">
            <a:extLst>
              <a:ext uri="{FF2B5EF4-FFF2-40B4-BE49-F238E27FC236}">
                <a16:creationId xmlns:a16="http://schemas.microsoft.com/office/drawing/2014/main" id="{B24F1C3F-D8D7-8A91-3999-B7762129AE90}"/>
              </a:ext>
            </a:extLst>
          </p:cNvPr>
          <p:cNvSpPr txBox="1"/>
          <p:nvPr/>
        </p:nvSpPr>
        <p:spPr>
          <a:xfrm>
            <a:off x="968170" y="3999560"/>
            <a:ext cx="33616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Country: United States</a:t>
            </a:r>
          </a:p>
        </p:txBody>
      </p:sp>
      <p:sp>
        <p:nvSpPr>
          <p:cNvPr id="15" name="TextBox 9">
            <a:extLst>
              <a:ext uri="{FF2B5EF4-FFF2-40B4-BE49-F238E27FC236}">
                <a16:creationId xmlns:a16="http://schemas.microsoft.com/office/drawing/2014/main" id="{41333D48-B6CC-644B-2176-D0136B40ABB3}"/>
              </a:ext>
            </a:extLst>
          </p:cNvPr>
          <p:cNvSpPr txBox="1"/>
          <p:nvPr/>
        </p:nvSpPr>
        <p:spPr>
          <a:xfrm>
            <a:off x="968170" y="4622835"/>
            <a:ext cx="33616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City: Redmond, Washington</a:t>
            </a:r>
          </a:p>
        </p:txBody>
      </p:sp>
      <p:sp>
        <p:nvSpPr>
          <p:cNvPr id="16" name="TextBox 10">
            <a:extLst>
              <a:ext uri="{FF2B5EF4-FFF2-40B4-BE49-F238E27FC236}">
                <a16:creationId xmlns:a16="http://schemas.microsoft.com/office/drawing/2014/main" id="{A6DBE52D-D16B-048E-3F69-DF2C1B957199}"/>
              </a:ext>
            </a:extLst>
          </p:cNvPr>
          <p:cNvSpPr txBox="1"/>
          <p:nvPr/>
        </p:nvSpPr>
        <p:spPr>
          <a:xfrm>
            <a:off x="968170" y="5246110"/>
            <a:ext cx="336159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Number of employees: 221,000</a:t>
            </a:r>
          </a:p>
        </p:txBody>
      </p:sp>
      <p:sp>
        <p:nvSpPr>
          <p:cNvPr id="17" name="TextBox 11">
            <a:extLst>
              <a:ext uri="{FF2B5EF4-FFF2-40B4-BE49-F238E27FC236}">
                <a16:creationId xmlns:a16="http://schemas.microsoft.com/office/drawing/2014/main" id="{635957B1-5107-7434-41AF-ECC9203AC83B}"/>
              </a:ext>
            </a:extLst>
          </p:cNvPr>
          <p:cNvSpPr txBox="1"/>
          <p:nvPr/>
        </p:nvSpPr>
        <p:spPr>
          <a:xfrm>
            <a:off x="968169" y="5869385"/>
            <a:ext cx="368612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t>Website: www.microsoft.com</a:t>
            </a:r>
          </a:p>
        </p:txBody>
      </p:sp>
      <p:sp>
        <p:nvSpPr>
          <p:cNvPr id="18" name="Content Placeholder 2">
            <a:extLst>
              <a:ext uri="{FF2B5EF4-FFF2-40B4-BE49-F238E27FC236}">
                <a16:creationId xmlns:a16="http://schemas.microsoft.com/office/drawing/2014/main" id="{1D795344-CDC7-1290-C769-246DF541B050}"/>
              </a:ext>
            </a:extLst>
          </p:cNvPr>
          <p:cNvSpPr txBox="1">
            <a:spLocks/>
          </p:cNvSpPr>
          <p:nvPr/>
        </p:nvSpPr>
        <p:spPr>
          <a:xfrm>
            <a:off x="6264519" y="1369699"/>
            <a:ext cx="4976448" cy="499558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naheim"/>
              <a:buAutoNum type="arabicPeriod"/>
              <a:defRPr sz="1733" b="0" i="0" u="none" strike="noStrike" cap="none">
                <a:solidFill>
                  <a:schemeClr val="dk1"/>
                </a:solidFill>
                <a:latin typeface="Anaheim"/>
                <a:ea typeface="Anaheim"/>
                <a:cs typeface="Anaheim"/>
                <a:sym typeface="Anaheim"/>
              </a:defRPr>
            </a:lvl1pPr>
            <a:lvl2pPr marL="1219170" marR="0" lvl="1"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Anaheim"/>
              <a:buNone/>
              <a:tabLst/>
              <a:defRPr/>
            </a:pPr>
            <a:r>
              <a:t>Microsoft Corporation is an American multinational technology company that has been a key player in the computer industry since its founding in 1975. Headquartered in Redmond, Washington, Microsoft initially gained dominance in the operating systems market with MS-DOS and Windows. It has since expanded its offerings to include a wide range of products and services across personal computing, cloud computing, software, and more. Microsoft's mission is to empower every person and every organization on the planet to achieve more, with a significant focus on cloud-based services and AI to drive business competitiveness, improve educational and health outcomes, and empower human ingenuity. With approximately 221,000 employees worldwide, Microsoft continues to influence the global technology landscape.</a:t>
            </a:r>
          </a:p>
        </p:txBody>
      </p:sp>
    </p:spTree>
    <p:extLst>
      <p:ext uri="{BB962C8B-B14F-4D97-AF65-F5344CB8AC3E}">
        <p14:creationId xmlns:p14="http://schemas.microsoft.com/office/powerpoint/2010/main" val="181081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FC174F4-431B-5398-DCB2-B66CFA1B03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71" imgH="473" progId="TCLayout.ActiveDocument.1">
                  <p:embed/>
                </p:oleObj>
              </mc:Choice>
              <mc:Fallback>
                <p:oleObj name="think-cell Folie" r:id="rId3" imgW="471" imgH="473" progId="TCLayout.ActiveDocument.1">
                  <p:embed/>
                  <p:pic>
                    <p:nvPicPr>
                      <p:cNvPr id="7" name="think-cell data - do not delete" hidden="1">
                        <a:extLst>
                          <a:ext uri="{FF2B5EF4-FFF2-40B4-BE49-F238E27FC236}">
                            <a16:creationId xmlns:a16="http://schemas.microsoft.com/office/drawing/2014/main" id="{EFC174F4-431B-5398-DCB2-B66CFA1B03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83EF929-9445-D6EE-F266-8CFD8CECC620}"/>
              </a:ext>
            </a:extLst>
          </p:cNvPr>
          <p:cNvSpPr>
            <a:spLocks noGrp="1"/>
          </p:cNvSpPr>
          <p:nvPr>
            <p:ph type="title"/>
          </p:nvPr>
        </p:nvSpPr>
        <p:spPr/>
        <p:txBody>
          <a:bodyPr/>
          <a:lstStyle/>
          <a:p>
            <a:r>
              <a:t>SWOT Analysis</a:t>
            </a:r>
            <a:endParaRPr lang="en-US" dirty="0"/>
          </a:p>
        </p:txBody>
      </p:sp>
      <p:sp>
        <p:nvSpPr>
          <p:cNvPr id="29" name="Content Placeholder 2">
            <a:extLst>
              <a:ext uri="{FF2B5EF4-FFF2-40B4-BE49-F238E27FC236}">
                <a16:creationId xmlns:a16="http://schemas.microsoft.com/office/drawing/2014/main" id="{7F481928-DE12-4616-3C2A-D82351323536}"/>
              </a:ext>
            </a:extLst>
          </p:cNvPr>
          <p:cNvSpPr txBox="1">
            <a:spLocks/>
          </p:cNvSpPr>
          <p:nvPr/>
        </p:nvSpPr>
        <p:spPr>
          <a:xfrm>
            <a:off x="1116624" y="1635369"/>
            <a:ext cx="5043771" cy="2100858"/>
          </a:xfrm>
          <a:prstGeom prst="roundRect">
            <a:avLst>
              <a:gd name="adj" fmla="val 3306"/>
            </a:avLst>
          </a:prstGeom>
          <a:solidFill>
            <a:srgbClr val="FFFFFF">
              <a:lumMod val="85000"/>
            </a:srgbClr>
          </a:solidFill>
          <a:ln>
            <a:solidFill>
              <a:srgbClr val="FFFFFF"/>
            </a:solid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naheim"/>
              <a:buAutoNum type="arabicPeriod"/>
              <a:defRPr sz="1733" b="0" i="0" u="none" strike="noStrike" cap="none">
                <a:solidFill>
                  <a:schemeClr val="dk1"/>
                </a:solidFill>
                <a:latin typeface="Anaheim"/>
                <a:ea typeface="Anaheim"/>
                <a:cs typeface="Anaheim"/>
                <a:sym typeface="Anaheim"/>
              </a:defRPr>
            </a:lvl1pPr>
            <a:lvl2pPr marL="1219170" marR="0" lvl="1"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Anaheim"/>
              <a:buNone/>
              <a:tabLst/>
              <a:defRPr/>
            </a:pPr>
            <a:r>
              <a:rPr dirty="0"/>
              <a:t>1. Leading Software Company: Microsoft is the global market leader in software technology, especially in cloud computing, with Azure, Office 365, and Dynamics 365. 2. World’s 2nd largest company: As of October 2023, Microsoft has a market value of $2.46 trillion. 3. Vast market reach: Operates in more than 190 countries and had one billion monthly active users of Windows 10 before Windows 11. 4. Constant growth: Doubled the daily users of Microsoft Teams from 145 million in 2021 to 270 million in 2022.</a:t>
            </a:r>
          </a:p>
        </p:txBody>
      </p:sp>
      <p:sp>
        <p:nvSpPr>
          <p:cNvPr id="31" name="Content Placeholder 2">
            <a:extLst>
              <a:ext uri="{FF2B5EF4-FFF2-40B4-BE49-F238E27FC236}">
                <a16:creationId xmlns:a16="http://schemas.microsoft.com/office/drawing/2014/main" id="{27C30BC9-0E10-2A94-9052-7CE523676673}"/>
              </a:ext>
            </a:extLst>
          </p:cNvPr>
          <p:cNvSpPr txBox="1">
            <a:spLocks/>
          </p:cNvSpPr>
          <p:nvPr/>
        </p:nvSpPr>
        <p:spPr>
          <a:xfrm>
            <a:off x="6244455" y="1635370"/>
            <a:ext cx="5043771" cy="2100858"/>
          </a:xfrm>
          <a:prstGeom prst="roundRect">
            <a:avLst>
              <a:gd name="adj" fmla="val 3306"/>
            </a:avLst>
          </a:prstGeom>
          <a:solidFill>
            <a:srgbClr val="FFFFFF">
              <a:lumMod val="85000"/>
            </a:srgbClr>
          </a:solidFill>
          <a:ln>
            <a:solidFill>
              <a:srgbClr val="FFFFFF"/>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naheim"/>
              <a:buAutoNum type="arabicPeriod"/>
              <a:defRPr sz="1733" b="0" i="0" u="none" strike="noStrike" cap="none">
                <a:solidFill>
                  <a:schemeClr val="dk1"/>
                </a:solidFill>
                <a:latin typeface="Anaheim"/>
                <a:ea typeface="Anaheim"/>
                <a:cs typeface="Anaheim"/>
                <a:sym typeface="Anaheim"/>
              </a:defRPr>
            </a:lvl1pPr>
            <a:lvl2pPr marL="1219170" marR="0" lvl="1"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Anaheim"/>
              <a:buNone/>
              <a:tabLst/>
              <a:defRPr/>
            </a:pPr>
            <a:r>
              <a:rPr dirty="0"/>
              <a:t>1. Overexposure to the PC market: Vulnerable due to fluctuations in PC shipments and currency. 2. Cybercrime vulnerability: Windows OS targeted by cybercrime attacks. 3. Lacking innovation: Needs to catch up with competitors like Apple, Google, and Amazon. 4. Lacking market leadership in the Internet browser segment: Losing market to Google and Safari. 5. Unsuccessful acquisitions: Has made acquisitions that did not lead to market leadership.</a:t>
            </a:r>
          </a:p>
        </p:txBody>
      </p:sp>
      <p:sp>
        <p:nvSpPr>
          <p:cNvPr id="33" name="Rechteck: abgerundete Ecken 32">
            <a:extLst>
              <a:ext uri="{FF2B5EF4-FFF2-40B4-BE49-F238E27FC236}">
                <a16:creationId xmlns:a16="http://schemas.microsoft.com/office/drawing/2014/main" id="{91DCB9DA-2267-8D6D-A788-47CD054680C2}"/>
              </a:ext>
            </a:extLst>
          </p:cNvPr>
          <p:cNvSpPr/>
          <p:nvPr/>
        </p:nvSpPr>
        <p:spPr>
          <a:xfrm rot="16200000">
            <a:off x="-411405" y="2354362"/>
            <a:ext cx="2502191" cy="385747"/>
          </a:xfrm>
          <a:prstGeom prst="roundRect">
            <a:avLst>
              <a:gd name="adj" fmla="val 21333"/>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Internal</a:t>
            </a:r>
          </a:p>
        </p:txBody>
      </p:sp>
      <p:sp>
        <p:nvSpPr>
          <p:cNvPr id="34" name="Rechteck: abgerundete Ecken 33">
            <a:extLst>
              <a:ext uri="{FF2B5EF4-FFF2-40B4-BE49-F238E27FC236}">
                <a16:creationId xmlns:a16="http://schemas.microsoft.com/office/drawing/2014/main" id="{2CF57A24-A81D-8231-67DB-17DC0BC04F45}"/>
              </a:ext>
            </a:extLst>
          </p:cNvPr>
          <p:cNvSpPr/>
          <p:nvPr/>
        </p:nvSpPr>
        <p:spPr>
          <a:xfrm rot="16200000">
            <a:off x="-368783" y="4901798"/>
            <a:ext cx="2416946" cy="385747"/>
          </a:xfrm>
          <a:prstGeom prst="roundRect">
            <a:avLst>
              <a:gd name="adj" fmla="val 21333"/>
            </a:avLst>
          </a:prstGeom>
          <a:solidFill>
            <a:srgbClr val="0072C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External</a:t>
            </a:r>
          </a:p>
        </p:txBody>
      </p:sp>
      <p:sp>
        <p:nvSpPr>
          <p:cNvPr id="30" name="Content Placeholder 2">
            <a:extLst>
              <a:ext uri="{FF2B5EF4-FFF2-40B4-BE49-F238E27FC236}">
                <a16:creationId xmlns:a16="http://schemas.microsoft.com/office/drawing/2014/main" id="{66414D34-0DBA-AD19-D5BE-D26F9E3F3D91}"/>
              </a:ext>
            </a:extLst>
          </p:cNvPr>
          <p:cNvSpPr txBox="1">
            <a:spLocks/>
          </p:cNvSpPr>
          <p:nvPr/>
        </p:nvSpPr>
        <p:spPr>
          <a:xfrm>
            <a:off x="1200683" y="4207868"/>
            <a:ext cx="5043771" cy="2095277"/>
          </a:xfrm>
          <a:prstGeom prst="roundRect">
            <a:avLst>
              <a:gd name="adj" fmla="val 3306"/>
            </a:avLst>
          </a:prstGeom>
          <a:solidFill>
            <a:srgbClr val="FFFFFF">
              <a:lumMod val="85000"/>
            </a:srgbClr>
          </a:solidFill>
          <a:ln>
            <a:solidFill>
              <a:srgbClr val="FFFFFF"/>
            </a:solid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naheim"/>
              <a:buAutoNum type="arabicPeriod"/>
              <a:defRPr sz="1733" b="0" i="0" u="none" strike="noStrike" cap="none">
                <a:solidFill>
                  <a:schemeClr val="dk1"/>
                </a:solidFill>
                <a:latin typeface="Anaheim"/>
                <a:ea typeface="Anaheim"/>
                <a:cs typeface="Anaheim"/>
                <a:sym typeface="Anaheim"/>
              </a:defRPr>
            </a:lvl1pPr>
            <a:lvl2pPr marL="1219170" marR="0" lvl="1"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Anaheim"/>
              <a:buNone/>
              <a:tabLst/>
              <a:defRPr/>
            </a:pPr>
            <a:r>
              <a:rPr dirty="0"/>
              <a:t>1. Cloud Business Growth: Expand range of cloud services and software. 2. Innovation and Artificial Intelligence: Investing in AI for growth. 3. Partnerships and Acquisitions: Strategic alliances and acquiring hi-tech firms. 4. Smartphone Industry: Capitalize on the rising demand for smartphones and tablets. 5. Cost Leadership Strategy: Increase sales by offering products at low prices. 6. Remote Work Solutions: Capitalize on the growing demand for remote work solutions.</a:t>
            </a:r>
          </a:p>
        </p:txBody>
      </p:sp>
      <p:sp>
        <p:nvSpPr>
          <p:cNvPr id="32" name="Content Placeholder 2">
            <a:extLst>
              <a:ext uri="{FF2B5EF4-FFF2-40B4-BE49-F238E27FC236}">
                <a16:creationId xmlns:a16="http://schemas.microsoft.com/office/drawing/2014/main" id="{25354F47-500E-0338-389C-93B153D3AEFE}"/>
              </a:ext>
            </a:extLst>
          </p:cNvPr>
          <p:cNvSpPr txBox="1">
            <a:spLocks/>
          </p:cNvSpPr>
          <p:nvPr/>
        </p:nvSpPr>
        <p:spPr>
          <a:xfrm>
            <a:off x="6244455" y="4207868"/>
            <a:ext cx="5043771" cy="2095277"/>
          </a:xfrm>
          <a:prstGeom prst="roundRect">
            <a:avLst>
              <a:gd name="adj" fmla="val 3306"/>
            </a:avLst>
          </a:prstGeom>
          <a:solidFill>
            <a:srgbClr val="FFFFFF">
              <a:lumMod val="85000"/>
            </a:srgbClr>
          </a:solidFill>
          <a:ln>
            <a:solidFill>
              <a:srgbClr val="FFFFFF"/>
            </a:solid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609585" marR="0" lvl="0" indent="-406390" algn="l" rtl="0">
              <a:lnSpc>
                <a:spcPct val="100000"/>
              </a:lnSpc>
              <a:spcBef>
                <a:spcPts val="0"/>
              </a:spcBef>
              <a:spcAft>
                <a:spcPts val="0"/>
              </a:spcAft>
              <a:buClr>
                <a:srgbClr val="434343"/>
              </a:buClr>
              <a:buSzPts val="1200"/>
              <a:buFont typeface="Anaheim"/>
              <a:buAutoNum type="arabicPeriod"/>
              <a:defRPr sz="1733" b="0" i="0" u="none" strike="noStrike" cap="none">
                <a:solidFill>
                  <a:schemeClr val="dk1"/>
                </a:solidFill>
                <a:latin typeface="Anaheim"/>
                <a:ea typeface="Anaheim"/>
                <a:cs typeface="Anaheim"/>
                <a:sym typeface="Anaheim"/>
              </a:defRPr>
            </a:lvl1pPr>
            <a:lvl2pPr marL="1219170" marR="0" lvl="1"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2pPr>
            <a:lvl3pPr marL="1828754" marR="0" lvl="2"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3pPr>
            <a:lvl4pPr marL="2438339" marR="0" lvl="3"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4pPr>
            <a:lvl5pPr marL="3047924" marR="0" lvl="4"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5pPr>
            <a:lvl6pPr marL="3657509" marR="0" lvl="5"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6pPr>
            <a:lvl7pPr marL="4267093" marR="0" lvl="6" indent="-406390" algn="l" rtl="0">
              <a:lnSpc>
                <a:spcPct val="100000"/>
              </a:lnSpc>
              <a:spcBef>
                <a:spcPts val="0"/>
              </a:spcBef>
              <a:spcAft>
                <a:spcPts val="0"/>
              </a:spcAft>
              <a:buClr>
                <a:srgbClr val="434343"/>
              </a:buClr>
              <a:buSzPts val="1200"/>
              <a:buFont typeface="Roboto Condensed Light"/>
              <a:buAutoNum type="arabicPeriod"/>
              <a:defRPr sz="1867" b="0" i="0" u="none" strike="noStrike" cap="none">
                <a:solidFill>
                  <a:schemeClr val="dk1"/>
                </a:solidFill>
                <a:latin typeface="Anaheim"/>
                <a:ea typeface="Anaheim"/>
                <a:cs typeface="Anaheim"/>
                <a:sym typeface="Anaheim"/>
              </a:defRPr>
            </a:lvl7pPr>
            <a:lvl8pPr marL="4876678" marR="0" lvl="7" indent="-406390" algn="l" rtl="0">
              <a:lnSpc>
                <a:spcPct val="100000"/>
              </a:lnSpc>
              <a:spcBef>
                <a:spcPts val="0"/>
              </a:spcBef>
              <a:spcAft>
                <a:spcPts val="0"/>
              </a:spcAft>
              <a:buClr>
                <a:srgbClr val="434343"/>
              </a:buClr>
              <a:buSzPts val="1200"/>
              <a:buFont typeface="Roboto Condensed Light"/>
              <a:buAutoNum type="alphaLcPeriod"/>
              <a:defRPr sz="1867" b="0" i="0" u="none" strike="noStrike" cap="none">
                <a:solidFill>
                  <a:schemeClr val="dk1"/>
                </a:solidFill>
                <a:latin typeface="Anaheim"/>
                <a:ea typeface="Anaheim"/>
                <a:cs typeface="Anaheim"/>
                <a:sym typeface="Anaheim"/>
              </a:defRPr>
            </a:lvl8pPr>
            <a:lvl9pPr marL="5486263" marR="0" lvl="8" indent="-406390" algn="l" rtl="0">
              <a:lnSpc>
                <a:spcPct val="100000"/>
              </a:lnSpc>
              <a:spcBef>
                <a:spcPts val="0"/>
              </a:spcBef>
              <a:spcAft>
                <a:spcPts val="0"/>
              </a:spcAft>
              <a:buClr>
                <a:srgbClr val="434343"/>
              </a:buClr>
              <a:buSzPts val="1200"/>
              <a:buFont typeface="Roboto Condensed Light"/>
              <a:buAutoNum type="romanLcPeriod"/>
              <a:defRPr sz="1867" b="0" i="0" u="none" strike="noStrike" cap="none">
                <a:solidFill>
                  <a:schemeClr val="dk1"/>
                </a:solidFill>
                <a:latin typeface="Anaheim"/>
                <a:ea typeface="Anaheim"/>
                <a:cs typeface="Anaheim"/>
                <a:sym typeface="Anaheim"/>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Anaheim"/>
              <a:buNone/>
              <a:tabLst/>
              <a:defRPr/>
            </a:pPr>
            <a:r>
              <a:rPr dirty="0"/>
              <a:t>1. High Competition: Stiff competition from Google and Apple. 2. Changing consumer needs and habits: Need to adapt to rapidly changing technology market. 3. Cybersecurity threats: High-value target for hackers and cybercriminals, risking financial losses and damage to reputation. 4. Regulatory challenges: Must comply with numerous local, national, and international regulations.</a:t>
            </a:r>
          </a:p>
        </p:txBody>
      </p:sp>
      <p:sp>
        <p:nvSpPr>
          <p:cNvPr id="35" name="Rechteck: abgerundete Ecken 34">
            <a:extLst>
              <a:ext uri="{FF2B5EF4-FFF2-40B4-BE49-F238E27FC236}">
                <a16:creationId xmlns:a16="http://schemas.microsoft.com/office/drawing/2014/main" id="{6A3E04D0-548E-9637-50E1-8951C8EA6051}"/>
              </a:ext>
            </a:extLst>
          </p:cNvPr>
          <p:cNvSpPr/>
          <p:nvPr/>
        </p:nvSpPr>
        <p:spPr>
          <a:xfrm>
            <a:off x="1116623" y="3886198"/>
            <a:ext cx="5043771" cy="304111"/>
          </a:xfrm>
          <a:prstGeom prst="roundRect">
            <a:avLst>
              <a:gd name="adj" fmla="val 21333"/>
            </a:avLst>
          </a:prstGeom>
          <a:solidFill>
            <a:srgbClr val="00687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Opportunities</a:t>
            </a:r>
          </a:p>
        </p:txBody>
      </p:sp>
      <p:sp>
        <p:nvSpPr>
          <p:cNvPr id="36" name="Rechteck: abgerundete Ecken 35">
            <a:extLst>
              <a:ext uri="{FF2B5EF4-FFF2-40B4-BE49-F238E27FC236}">
                <a16:creationId xmlns:a16="http://schemas.microsoft.com/office/drawing/2014/main" id="{3038DA98-71CD-7C2B-DEB1-2E47C01DFBAE}"/>
              </a:ext>
            </a:extLst>
          </p:cNvPr>
          <p:cNvSpPr/>
          <p:nvPr/>
        </p:nvSpPr>
        <p:spPr>
          <a:xfrm>
            <a:off x="6244454" y="3886198"/>
            <a:ext cx="5043772" cy="304111"/>
          </a:xfrm>
          <a:prstGeom prst="roundRect">
            <a:avLst>
              <a:gd name="adj" fmla="val 21333"/>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Threats</a:t>
            </a:r>
          </a:p>
        </p:txBody>
      </p:sp>
      <p:sp>
        <p:nvSpPr>
          <p:cNvPr id="37" name="Rechteck: abgerundete Ecken 36">
            <a:extLst>
              <a:ext uri="{FF2B5EF4-FFF2-40B4-BE49-F238E27FC236}">
                <a16:creationId xmlns:a16="http://schemas.microsoft.com/office/drawing/2014/main" id="{AE8BB333-E30E-B444-137C-8DA641C07305}"/>
              </a:ext>
            </a:extLst>
          </p:cNvPr>
          <p:cNvSpPr/>
          <p:nvPr/>
        </p:nvSpPr>
        <p:spPr>
          <a:xfrm>
            <a:off x="1116623" y="1296140"/>
            <a:ext cx="5043772" cy="304111"/>
          </a:xfrm>
          <a:prstGeom prst="roundRect">
            <a:avLst>
              <a:gd name="adj" fmla="val 21333"/>
            </a:avLst>
          </a:prstGeom>
          <a:solidFill>
            <a:srgbClr val="00687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Strengths</a:t>
            </a:r>
          </a:p>
        </p:txBody>
      </p:sp>
      <p:sp>
        <p:nvSpPr>
          <p:cNvPr id="38" name="Rechteck: abgerundete Ecken 37">
            <a:extLst>
              <a:ext uri="{FF2B5EF4-FFF2-40B4-BE49-F238E27FC236}">
                <a16:creationId xmlns:a16="http://schemas.microsoft.com/office/drawing/2014/main" id="{BBAEB38A-6478-CA0F-2F88-C2885550F792}"/>
              </a:ext>
            </a:extLst>
          </p:cNvPr>
          <p:cNvSpPr/>
          <p:nvPr/>
        </p:nvSpPr>
        <p:spPr>
          <a:xfrm>
            <a:off x="6244455" y="1296140"/>
            <a:ext cx="5043771" cy="304111"/>
          </a:xfrm>
          <a:prstGeom prst="roundRect">
            <a:avLst>
              <a:gd name="adj" fmla="val 21333"/>
            </a:avLst>
          </a:prstGeom>
          <a:solidFill>
            <a:schemeClr val="accent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a:ea typeface="+mn-ea"/>
                <a:cs typeface="+mn-cs"/>
              </a:rPr>
              <a:t>Weaknesses</a:t>
            </a:r>
          </a:p>
        </p:txBody>
      </p:sp>
    </p:spTree>
    <p:extLst>
      <p:ext uri="{BB962C8B-B14F-4D97-AF65-F5344CB8AC3E}">
        <p14:creationId xmlns:p14="http://schemas.microsoft.com/office/powerpoint/2010/main" val="383414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546B645C-195A-30ED-82F7-198468CA21A1}"/>
              </a:ext>
            </a:extLst>
          </p:cNvPr>
          <p:cNvGraphicFramePr>
            <a:graphicFrameLocks noChangeAspect="1"/>
          </p:cNvGraphicFramePr>
          <p:nvPr>
            <p:custDataLst>
              <p:tags r:id="rId1"/>
            </p:custDataLst>
            <p:extLst>
              <p:ext uri="{D42A27DB-BD31-4B8C-83A1-F6EECF244321}">
                <p14:modId xmlns:p14="http://schemas.microsoft.com/office/powerpoint/2010/main" val="3541557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1" imgH="473" progId="TCLayout.ActiveDocument.1">
                  <p:embed/>
                </p:oleObj>
              </mc:Choice>
              <mc:Fallback>
                <p:oleObj name="think-cell Folie" r:id="rId4" imgW="471" imgH="473" progId="TCLayout.ActiveDocument.1">
                  <p:embed/>
                  <p:pic>
                    <p:nvPicPr>
                      <p:cNvPr id="15" name="think-cell data - do not delete" hidden="1">
                        <a:extLst>
                          <a:ext uri="{FF2B5EF4-FFF2-40B4-BE49-F238E27FC236}">
                            <a16:creationId xmlns:a16="http://schemas.microsoft.com/office/drawing/2014/main" id="{546B645C-195A-30ED-82F7-198468CA21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8C44463-E363-AE40-3EA5-1AC88244E00E}"/>
              </a:ext>
            </a:extLst>
          </p:cNvPr>
          <p:cNvSpPr>
            <a:spLocks noGrp="1"/>
          </p:cNvSpPr>
          <p:nvPr>
            <p:ph type="title"/>
          </p:nvPr>
        </p:nvSpPr>
        <p:spPr/>
        <p:txBody>
          <a:bodyPr vert="horz"/>
          <a:lstStyle/>
          <a:p>
            <a:r>
              <a:t>Porter Five Forces Analysis</a:t>
            </a:r>
          </a:p>
        </p:txBody>
      </p:sp>
      <p:sp>
        <p:nvSpPr>
          <p:cNvPr id="14" name="Rechteck 13">
            <a:extLst>
              <a:ext uri="{FF2B5EF4-FFF2-40B4-BE49-F238E27FC236}">
                <a16:creationId xmlns:a16="http://schemas.microsoft.com/office/drawing/2014/main" id="{B4003541-3904-D518-F110-63373FCEF330}"/>
              </a:ext>
            </a:extLst>
          </p:cNvPr>
          <p:cNvSpPr/>
          <p:nvPr/>
        </p:nvSpPr>
        <p:spPr>
          <a:xfrm>
            <a:off x="4829175" y="1724025"/>
            <a:ext cx="2333625" cy="4214813"/>
          </a:xfrm>
          <a:prstGeom prst="rect">
            <a:avLst/>
          </a:prstGeom>
          <a:noFill/>
          <a:ln w="12700" cap="flat" cmpd="sng" algn="ctr">
            <a:solidFill>
              <a:srgbClr val="FFC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271"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Pfeil: Fünfeck 10">
            <a:extLst>
              <a:ext uri="{FF2B5EF4-FFF2-40B4-BE49-F238E27FC236}">
                <a16:creationId xmlns:a16="http://schemas.microsoft.com/office/drawing/2014/main" id="{30890F98-9B5E-F4B5-15AF-2EF4B79D7650}"/>
              </a:ext>
            </a:extLst>
          </p:cNvPr>
          <p:cNvSpPr/>
          <p:nvPr/>
        </p:nvSpPr>
        <p:spPr>
          <a:xfrm>
            <a:off x="534221" y="4030175"/>
            <a:ext cx="4332131" cy="1793630"/>
          </a:xfrm>
          <a:prstGeom prst="homePlate">
            <a:avLst>
              <a:gd name="adj" fmla="val 21995"/>
            </a:avLst>
          </a:prstGeom>
          <a:solidFill>
            <a:srgbClr val="C3CFE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R="0" lvl="1" algn="l" defTabSz="914400" rtl="0" eaLnBrk="1" fontAlgn="auto" latinLnBrk="0" hangingPunct="1">
              <a:lnSpc>
                <a:spcPct val="100000"/>
              </a:lnSpc>
              <a:spcBef>
                <a:spcPct val="0"/>
              </a:spcBef>
              <a:spcAft>
                <a:spcPct val="0"/>
              </a:spcAft>
              <a:buClrTx/>
              <a:buSzTx/>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Pfeil: Fünfeck 11">
            <a:extLst>
              <a:ext uri="{FF2B5EF4-FFF2-40B4-BE49-F238E27FC236}">
                <a16:creationId xmlns:a16="http://schemas.microsoft.com/office/drawing/2014/main" id="{162A4695-FA86-3F8F-581B-B43F5EDF5D7E}"/>
              </a:ext>
            </a:extLst>
          </p:cNvPr>
          <p:cNvSpPr/>
          <p:nvPr/>
        </p:nvSpPr>
        <p:spPr>
          <a:xfrm flipH="1">
            <a:off x="7111954" y="4024063"/>
            <a:ext cx="4330611" cy="1793630"/>
          </a:xfrm>
          <a:prstGeom prst="homePlate">
            <a:avLst>
              <a:gd name="adj" fmla="val 21995"/>
            </a:avLst>
          </a:prstGeom>
          <a:solidFill>
            <a:srgbClr val="C3CFE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L="742950" marR="0" lvl="1"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Pfeil: Fünfeck 12">
            <a:extLst>
              <a:ext uri="{FF2B5EF4-FFF2-40B4-BE49-F238E27FC236}">
                <a16:creationId xmlns:a16="http://schemas.microsoft.com/office/drawing/2014/main" id="{F5C9490D-D658-3E83-BA6F-F80CAD79D191}"/>
              </a:ext>
            </a:extLst>
          </p:cNvPr>
          <p:cNvSpPr/>
          <p:nvPr/>
        </p:nvSpPr>
        <p:spPr>
          <a:xfrm flipH="1">
            <a:off x="7111956" y="1815612"/>
            <a:ext cx="4330611" cy="1793630"/>
          </a:xfrm>
          <a:prstGeom prst="homePlate">
            <a:avLst>
              <a:gd name="adj" fmla="val 21995"/>
            </a:avLst>
          </a:prstGeom>
          <a:solidFill>
            <a:srgbClr val="C3CFE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R="0" lvl="1" algn="l" defTabSz="914400" rtl="0" eaLnBrk="1" fontAlgn="auto" latinLnBrk="0" hangingPunct="1">
              <a:lnSpc>
                <a:spcPct val="100000"/>
              </a:lnSpc>
              <a:spcBef>
                <a:spcPct val="0"/>
              </a:spcBef>
              <a:spcAft>
                <a:spcPct val="0"/>
              </a:spcAft>
              <a:buClrTx/>
              <a:buSzTx/>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4" name="Textfeld 23">
            <a:extLst>
              <a:ext uri="{FF2B5EF4-FFF2-40B4-BE49-F238E27FC236}">
                <a16:creationId xmlns:a16="http://schemas.microsoft.com/office/drawing/2014/main" id="{C27B0E5E-966F-B510-2988-52394EEB0EA5}"/>
              </a:ext>
            </a:extLst>
          </p:cNvPr>
          <p:cNvSpPr txBox="1"/>
          <p:nvPr/>
        </p:nvSpPr>
        <p:spPr>
          <a:xfrm>
            <a:off x="5103172" y="1423602"/>
            <a:ext cx="1785631" cy="3077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Porter’s 5 Forces</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25" name="Textfeld 24">
            <a:extLst>
              <a:ext uri="{FF2B5EF4-FFF2-40B4-BE49-F238E27FC236}">
                <a16:creationId xmlns:a16="http://schemas.microsoft.com/office/drawing/2014/main" id="{1C2B146B-6AA1-F6F4-A159-7776AE208AE4}"/>
              </a:ext>
            </a:extLst>
          </p:cNvPr>
          <p:cNvSpPr txBox="1"/>
          <p:nvPr/>
        </p:nvSpPr>
        <p:spPr>
          <a:xfrm>
            <a:off x="4895116" y="1797863"/>
            <a:ext cx="1878702" cy="523220"/>
          </a:xfrm>
          <a:prstGeom prst="rect">
            <a:avLst/>
          </a:prstGeom>
          <a:noFill/>
          <a:ln>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Intensity of Competitive Rivalry</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26" name="Textfeld 25">
            <a:extLst>
              <a:ext uri="{FF2B5EF4-FFF2-40B4-BE49-F238E27FC236}">
                <a16:creationId xmlns:a16="http://schemas.microsoft.com/office/drawing/2014/main" id="{F809878C-22AC-B728-1FAB-0CA77D3C3520}"/>
              </a:ext>
            </a:extLst>
          </p:cNvPr>
          <p:cNvSpPr txBox="1"/>
          <p:nvPr/>
        </p:nvSpPr>
        <p:spPr>
          <a:xfrm>
            <a:off x="4948236" y="2456311"/>
            <a:ext cx="2095502" cy="3482527"/>
          </a:xfrm>
          <a:prstGeom prst="rect">
            <a:avLst/>
          </a:prstGeom>
          <a:noFill/>
          <a:ln>
            <a:noFill/>
          </a:ln>
        </p:spPr>
        <p:txBody>
          <a:bodyPr wrap="square">
            <a:normAutofit fontScale="700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High. Microsoft faces intense competition across its diverse product and service lines, including software, cloud-based services, hardware, and digital advertising. Competitors include major technology firms like Apple, Google, Amazon, IBM, and Samsung, among others. The competition is fueled by innovation, diversification, and the popularity of freeware.</a:t>
            </a:r>
          </a:p>
        </p:txBody>
      </p:sp>
      <p:sp>
        <p:nvSpPr>
          <p:cNvPr id="10" name="Pfeil: Fünfeck 9">
            <a:extLst>
              <a:ext uri="{FF2B5EF4-FFF2-40B4-BE49-F238E27FC236}">
                <a16:creationId xmlns:a16="http://schemas.microsoft.com/office/drawing/2014/main" id="{057A246E-44BA-82A6-D141-0A4EDE06F0C2}"/>
              </a:ext>
            </a:extLst>
          </p:cNvPr>
          <p:cNvSpPr/>
          <p:nvPr/>
        </p:nvSpPr>
        <p:spPr>
          <a:xfrm>
            <a:off x="579158" y="1815612"/>
            <a:ext cx="4332131" cy="1793630"/>
          </a:xfrm>
          <a:prstGeom prst="homePlate">
            <a:avLst>
              <a:gd name="adj" fmla="val 21995"/>
            </a:avLst>
          </a:prstGeom>
          <a:solidFill>
            <a:srgbClr val="C3CFE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p>
            <a:pPr marL="457200" marR="0" lvl="1" indent="0" algn="l" defTabSz="914400" rtl="0" eaLnBrk="1" fontAlgn="auto" latinLnBrk="0" hangingPunct="1">
              <a:lnSpc>
                <a:spcPct val="100000"/>
              </a:lnSpc>
              <a:spcBef>
                <a:spcPct val="0"/>
              </a:spcBef>
              <a:spcAft>
                <a:spcPct val="0"/>
              </a:spcAft>
              <a:buClrTx/>
              <a:buSzTx/>
              <a:buFontTx/>
              <a:buNone/>
              <a:tabLst/>
              <a:defRPr/>
            </a:pPr>
            <a:endParaRPr kumimoji="0" lang="en-US" sz="1271"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4" name="Textfeld 33">
            <a:extLst>
              <a:ext uri="{FF2B5EF4-FFF2-40B4-BE49-F238E27FC236}">
                <a16:creationId xmlns:a16="http://schemas.microsoft.com/office/drawing/2014/main" id="{12FBB116-85E6-5E7F-DFBE-47AF2971994A}"/>
              </a:ext>
            </a:extLst>
          </p:cNvPr>
          <p:cNvSpPr txBox="1"/>
          <p:nvPr/>
        </p:nvSpPr>
        <p:spPr>
          <a:xfrm>
            <a:off x="742689" y="1865835"/>
            <a:ext cx="3233998"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Bargaining Power of Suppliers</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38" name="Textfeld 37">
            <a:extLst>
              <a:ext uri="{FF2B5EF4-FFF2-40B4-BE49-F238E27FC236}">
                <a16:creationId xmlns:a16="http://schemas.microsoft.com/office/drawing/2014/main" id="{D1C7B1BC-C4A6-220B-B01B-4EDAEB64BB4F}"/>
              </a:ext>
            </a:extLst>
          </p:cNvPr>
          <p:cNvSpPr txBox="1"/>
          <p:nvPr/>
        </p:nvSpPr>
        <p:spPr>
          <a:xfrm>
            <a:off x="663252" y="2157169"/>
            <a:ext cx="3780000" cy="1502249"/>
          </a:xfrm>
          <a:prstGeom prst="rect">
            <a:avLst/>
          </a:prstGeom>
          <a:noFill/>
          <a:ln>
            <a:noFill/>
          </a:ln>
        </p:spPr>
        <p:txBody>
          <a:bodyPr wrap="square">
            <a:normAutofit fontScale="775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Low. Microsoft has a vast number of suppliers globally and exerts significant bargaining power to secure low prices and ensure supplier commitment. However, a small number of suppliers with unique products or services, such as Dell, may have slightly greater bargaining power.</a:t>
            </a:r>
          </a:p>
        </p:txBody>
      </p:sp>
      <p:sp>
        <p:nvSpPr>
          <p:cNvPr id="40" name="Textfeld 39">
            <a:extLst>
              <a:ext uri="{FF2B5EF4-FFF2-40B4-BE49-F238E27FC236}">
                <a16:creationId xmlns:a16="http://schemas.microsoft.com/office/drawing/2014/main" id="{4522A999-267E-7CB0-5C0D-A704B758E952}"/>
              </a:ext>
            </a:extLst>
          </p:cNvPr>
          <p:cNvSpPr txBox="1"/>
          <p:nvPr/>
        </p:nvSpPr>
        <p:spPr>
          <a:xfrm>
            <a:off x="693720" y="4080352"/>
            <a:ext cx="3233998"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Threats of New Entrants</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41" name="Textfeld 40">
            <a:extLst>
              <a:ext uri="{FF2B5EF4-FFF2-40B4-BE49-F238E27FC236}">
                <a16:creationId xmlns:a16="http://schemas.microsoft.com/office/drawing/2014/main" id="{A38BB186-9053-B7DB-0E49-32EB2F06B91E}"/>
              </a:ext>
            </a:extLst>
          </p:cNvPr>
          <p:cNvSpPr txBox="1"/>
          <p:nvPr/>
        </p:nvSpPr>
        <p:spPr>
          <a:xfrm>
            <a:off x="670933" y="4371687"/>
            <a:ext cx="3780000" cy="1446006"/>
          </a:xfrm>
          <a:prstGeom prst="rect">
            <a:avLst/>
          </a:prstGeom>
          <a:noFill/>
          <a:ln>
            <a:noFill/>
          </a:ln>
        </p:spPr>
        <p:txBody>
          <a:bodyPr wrap="square">
            <a:normAutofit fontScale="700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Low. High capital requirements, regulatory barriers, the need for a strong brand and distribution network, and achieving economies of scale make it difficult for new entrants to compete with Microsoft. The company's contracts with hardware manufacturers and its market share further strengthen its position against new entrants.</a:t>
            </a:r>
          </a:p>
        </p:txBody>
      </p:sp>
      <p:sp>
        <p:nvSpPr>
          <p:cNvPr id="45" name="Textfeld 44">
            <a:extLst>
              <a:ext uri="{FF2B5EF4-FFF2-40B4-BE49-F238E27FC236}">
                <a16:creationId xmlns:a16="http://schemas.microsoft.com/office/drawing/2014/main" id="{E437C23B-336C-376B-5052-31BF70A4CF67}"/>
              </a:ext>
            </a:extLst>
          </p:cNvPr>
          <p:cNvSpPr txBox="1"/>
          <p:nvPr/>
        </p:nvSpPr>
        <p:spPr>
          <a:xfrm>
            <a:off x="7456375" y="4093329"/>
            <a:ext cx="3537512"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Threats of Substitute Products</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46" name="Textfeld 45">
            <a:extLst>
              <a:ext uri="{FF2B5EF4-FFF2-40B4-BE49-F238E27FC236}">
                <a16:creationId xmlns:a16="http://schemas.microsoft.com/office/drawing/2014/main" id="{9556F491-223B-D944-F635-EAD0C7ECCEB6}"/>
              </a:ext>
            </a:extLst>
          </p:cNvPr>
          <p:cNvSpPr txBox="1"/>
          <p:nvPr/>
        </p:nvSpPr>
        <p:spPr>
          <a:xfrm>
            <a:off x="7500938" y="4384663"/>
            <a:ext cx="3780000" cy="1433029"/>
          </a:xfrm>
          <a:prstGeom prst="rect">
            <a:avLst/>
          </a:prstGeom>
          <a:noFill/>
          <a:ln>
            <a:noFill/>
          </a:ln>
        </p:spPr>
        <p:txBody>
          <a:bodyPr vert="horz" wrap="square">
            <a:normAutofit fontScale="625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High for individuals but Low for large enterprises. Microsoft faces significant threats from substitutes like cloud-based productivity software for individual users due to low switching costs and the availability of alternatives. However, for large enterprises, the high switching costs and lack of alternatives offering the same value or functionality reduce the threat of substitutes.</a:t>
            </a:r>
          </a:p>
        </p:txBody>
      </p:sp>
      <p:sp>
        <p:nvSpPr>
          <p:cNvPr id="49" name="Textfeld 48">
            <a:extLst>
              <a:ext uri="{FF2B5EF4-FFF2-40B4-BE49-F238E27FC236}">
                <a16:creationId xmlns:a16="http://schemas.microsoft.com/office/drawing/2014/main" id="{B3E0D4D7-79CA-8ECE-1254-80CCA5605B17}"/>
              </a:ext>
            </a:extLst>
          </p:cNvPr>
          <p:cNvSpPr txBox="1"/>
          <p:nvPr/>
        </p:nvSpPr>
        <p:spPr>
          <a:xfrm>
            <a:off x="7456374" y="1875316"/>
            <a:ext cx="3537511" cy="307777"/>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2C6"/>
                </a:solidFill>
                <a:effectLst/>
                <a:uLnTx/>
                <a:uFillTx/>
                <a:latin typeface="Arial" panose="020B0604020202020204"/>
                <a:ea typeface="+mn-ea"/>
                <a:cs typeface="Arial" panose="020B0604020202020204" pitchFamily="34" charset="0"/>
              </a:rPr>
              <a:t>Bargaining Power of Buyers</a:t>
            </a:r>
            <a:endParaRPr kumimoji="0" lang="en-US" sz="2000" b="0" i="0" u="none" strike="noStrike" kern="1200" cap="none" spc="0" normalizeH="0" baseline="0" noProof="0" dirty="0">
              <a:ln>
                <a:noFill/>
              </a:ln>
              <a:solidFill>
                <a:srgbClr val="0072C6"/>
              </a:solidFill>
              <a:effectLst/>
              <a:uLnTx/>
              <a:uFillTx/>
              <a:latin typeface="Arial" panose="020B0604020202020204"/>
              <a:ea typeface="+mn-ea"/>
              <a:cs typeface="+mn-cs"/>
            </a:endParaRPr>
          </a:p>
        </p:txBody>
      </p:sp>
      <p:sp>
        <p:nvSpPr>
          <p:cNvPr id="50" name="Textfeld 49">
            <a:extLst>
              <a:ext uri="{FF2B5EF4-FFF2-40B4-BE49-F238E27FC236}">
                <a16:creationId xmlns:a16="http://schemas.microsoft.com/office/drawing/2014/main" id="{D2E8AAED-398A-8F3B-B1F7-0F5976353E78}"/>
              </a:ext>
            </a:extLst>
          </p:cNvPr>
          <p:cNvSpPr txBox="1"/>
          <p:nvPr/>
        </p:nvSpPr>
        <p:spPr>
          <a:xfrm>
            <a:off x="7500938" y="2166651"/>
            <a:ext cx="3780000" cy="1417302"/>
          </a:xfrm>
          <a:prstGeom prst="rect">
            <a:avLst/>
          </a:prstGeom>
          <a:noFill/>
          <a:ln>
            <a:noFill/>
          </a:ln>
        </p:spPr>
        <p:txBody>
          <a:bodyPr vert="horz" wrap="square">
            <a:normAutofit fontScale="625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Moderate. Large enterprises have higher bargaining power due to their purchasing power and ability to negotiate better deals. Individual consumers have lower bargaining power. Microsoft addresses this through discounts, bundling, and subscription services, alongside investing in innovation and customer service to enhance customer loyalty.</a:t>
            </a:r>
          </a:p>
        </p:txBody>
      </p:sp>
      <p:pic>
        <p:nvPicPr>
          <p:cNvPr id="6" name="Grafik 5" descr="Gebäude mit einfarbiger Füllung">
            <a:extLst>
              <a:ext uri="{FF2B5EF4-FFF2-40B4-BE49-F238E27FC236}">
                <a16:creationId xmlns:a16="http://schemas.microsoft.com/office/drawing/2014/main" id="{EB57782C-B4A5-4F76-2BA5-C551280DB65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98548" y="4753538"/>
            <a:ext cx="401202" cy="346814"/>
          </a:xfrm>
          <a:prstGeom prst="rect">
            <a:avLst/>
          </a:prstGeom>
        </p:spPr>
      </p:pic>
      <p:pic>
        <p:nvPicPr>
          <p:cNvPr id="5" name="Grafik 4" descr="Fabrik mit einfarbiger Füllung">
            <a:extLst>
              <a:ext uri="{FF2B5EF4-FFF2-40B4-BE49-F238E27FC236}">
                <a16:creationId xmlns:a16="http://schemas.microsoft.com/office/drawing/2014/main" id="{E1EE06AD-AA51-CA57-AA47-C428206B5E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3485" y="2535879"/>
            <a:ext cx="401202" cy="346814"/>
          </a:xfrm>
          <a:prstGeom prst="rect">
            <a:avLst/>
          </a:prstGeom>
        </p:spPr>
      </p:pic>
      <p:pic>
        <p:nvPicPr>
          <p:cNvPr id="8" name="Grafik 7" descr="Gruppe von Männern mit einfarbiger Füllung">
            <a:extLst>
              <a:ext uri="{FF2B5EF4-FFF2-40B4-BE49-F238E27FC236}">
                <a16:creationId xmlns:a16="http://schemas.microsoft.com/office/drawing/2014/main" id="{31CFC089-4EE9-415E-0ECF-6A7D79A8504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71102" y="2535879"/>
            <a:ext cx="438855" cy="346814"/>
          </a:xfrm>
          <a:prstGeom prst="rect">
            <a:avLst/>
          </a:prstGeom>
        </p:spPr>
      </p:pic>
      <p:grpSp>
        <p:nvGrpSpPr>
          <p:cNvPr id="52" name="Gruppieren 51">
            <a:extLst>
              <a:ext uri="{FF2B5EF4-FFF2-40B4-BE49-F238E27FC236}">
                <a16:creationId xmlns:a16="http://schemas.microsoft.com/office/drawing/2014/main" id="{16826632-20B4-1FD5-71B4-0A1A4524D7ED}"/>
              </a:ext>
            </a:extLst>
          </p:cNvPr>
          <p:cNvGrpSpPr/>
          <p:nvPr/>
        </p:nvGrpSpPr>
        <p:grpSpPr>
          <a:xfrm>
            <a:off x="7218525" y="4703887"/>
            <a:ext cx="373075" cy="446822"/>
            <a:chOff x="11050587" y="4471156"/>
            <a:chExt cx="890588" cy="1092182"/>
          </a:xfrm>
        </p:grpSpPr>
        <p:pic>
          <p:nvPicPr>
            <p:cNvPr id="7" name="Grafik 6" descr="Pfeil: Kurve im Uhrzeigersinn mit einfarbiger Füllung">
              <a:extLst>
                <a:ext uri="{FF2B5EF4-FFF2-40B4-BE49-F238E27FC236}">
                  <a16:creationId xmlns:a16="http://schemas.microsoft.com/office/drawing/2014/main" id="{B2C5E47A-E0EF-33C5-82CD-CF70D11B2B1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5571027" flipV="1">
              <a:off x="11156274" y="4778438"/>
              <a:ext cx="679213" cy="890588"/>
            </a:xfrm>
            <a:prstGeom prst="rect">
              <a:avLst/>
            </a:prstGeom>
          </p:spPr>
        </p:pic>
        <p:pic>
          <p:nvPicPr>
            <p:cNvPr id="9" name="Grafik 8" descr="Pfeil: Kurve im Uhrzeigersinn mit einfarbiger Füllung">
              <a:extLst>
                <a:ext uri="{FF2B5EF4-FFF2-40B4-BE49-F238E27FC236}">
                  <a16:creationId xmlns:a16="http://schemas.microsoft.com/office/drawing/2014/main" id="{CC717DCE-3AF8-59C8-0502-B14B8546B3E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rot="15589138" flipH="1">
              <a:off x="11156274" y="4365469"/>
              <a:ext cx="679213" cy="890588"/>
            </a:xfrm>
            <a:prstGeom prst="rect">
              <a:avLst/>
            </a:prstGeom>
          </p:spPr>
        </p:pic>
      </p:grpSp>
    </p:spTree>
    <p:extLst>
      <p:ext uri="{BB962C8B-B14F-4D97-AF65-F5344CB8AC3E}">
        <p14:creationId xmlns:p14="http://schemas.microsoft.com/office/powerpoint/2010/main" val="220619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65004E0-528D-9681-3379-E4E9C41089BD}"/>
              </a:ext>
            </a:extLst>
          </p:cNvPr>
          <p:cNvGraphicFramePr>
            <a:graphicFrameLocks noChangeAspect="1"/>
          </p:cNvGraphicFramePr>
          <p:nvPr>
            <p:custDataLst>
              <p:tags r:id="rId1"/>
            </p:custDataLst>
            <p:extLst>
              <p:ext uri="{D42A27DB-BD31-4B8C-83A1-F6EECF244321}">
                <p14:modId xmlns:p14="http://schemas.microsoft.com/office/powerpoint/2010/main" val="11676669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8F181D7-C3D5-766B-5415-CB0562A80752}"/>
              </a:ext>
            </a:extLst>
          </p:cNvPr>
          <p:cNvSpPr>
            <a:spLocks noGrp="1"/>
          </p:cNvSpPr>
          <p:nvPr>
            <p:ph type="title"/>
          </p:nvPr>
        </p:nvSpPr>
        <p:spPr/>
        <p:txBody>
          <a:bodyPr vert="horz"/>
          <a:lstStyle/>
          <a:p>
            <a:r>
              <a:t>Business Canvas</a:t>
            </a:r>
          </a:p>
        </p:txBody>
      </p:sp>
      <p:grpSp>
        <p:nvGrpSpPr>
          <p:cNvPr id="47" name="Gruppieren 46">
            <a:extLst>
              <a:ext uri="{FF2B5EF4-FFF2-40B4-BE49-F238E27FC236}">
                <a16:creationId xmlns:a16="http://schemas.microsoft.com/office/drawing/2014/main" id="{0805AA16-CCAC-D74E-8E49-C690F7705ECC}"/>
              </a:ext>
            </a:extLst>
          </p:cNvPr>
          <p:cNvGrpSpPr>
            <a:grpSpLocks/>
          </p:cNvGrpSpPr>
          <p:nvPr/>
        </p:nvGrpSpPr>
        <p:grpSpPr>
          <a:xfrm>
            <a:off x="334963" y="1026918"/>
            <a:ext cx="11522075" cy="5317245"/>
            <a:chOff x="231972" y="280949"/>
            <a:chExt cx="11728423" cy="6384011"/>
          </a:xfrm>
        </p:grpSpPr>
        <p:sp>
          <p:nvSpPr>
            <p:cNvPr id="25" name="Rectangle 3">
              <a:extLst>
                <a:ext uri="{FF2B5EF4-FFF2-40B4-BE49-F238E27FC236}">
                  <a16:creationId xmlns:a16="http://schemas.microsoft.com/office/drawing/2014/main" id="{2CECFD92-D108-A27C-5A16-253F813962E5}"/>
                </a:ext>
              </a:extLst>
            </p:cNvPr>
            <p:cNvSpPr/>
            <p:nvPr/>
          </p:nvSpPr>
          <p:spPr>
            <a:xfrm>
              <a:off x="231972" y="782320"/>
              <a:ext cx="2250512" cy="4307840"/>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marR="0" lvl="0" defTabSz="914400" rtl="0" eaLnBrk="1" fontAlgn="auto" latinLnBrk="0" hangingPunct="1">
                <a:lnSpc>
                  <a:spcPct val="100000"/>
                </a:lnSpc>
                <a:spcBef>
                  <a:spcPts val="0"/>
                </a:spcBef>
                <a:spcAft>
                  <a:spcPts val="1200"/>
                </a:spcAft>
                <a:buClrTx/>
                <a:buSzTx/>
                <a:buFontTx/>
                <a:buNone/>
                <a:tabLst/>
                <a:defRPr/>
              </a:pPr>
              <a:r>
                <a:rPr kumimoji="0" lang="en-US" sz="918" b="1" i="0" u="none" strike="noStrike" kern="1200" cap="none" spc="0" normalizeH="0" baseline="0" noProof="0" dirty="0">
                  <a:ln>
                    <a:noFill/>
                  </a:ln>
                  <a:solidFill>
                    <a:schemeClr val="tx1"/>
                  </a:solidFill>
                  <a:effectLst/>
                  <a:uLnTx/>
                  <a:uFillTx/>
                  <a:latin typeface="Arial" panose="020B0604020202020204"/>
                  <a:ea typeface="+mn-ea"/>
                  <a:cs typeface="+mn-cs"/>
                </a:rPr>
                <a:t>Key Partners</a:t>
              </a:r>
              <a:endParaRPr lang="en-US" sz="780" b="1" dirty="0">
                <a:solidFill>
                  <a:schemeClr val="tx1"/>
                </a:solidFill>
                <a:latin typeface="Arial" panose="020B0604020202020204"/>
              </a:endParaRPr>
            </a:p>
          </p:txBody>
        </p:sp>
        <p:sp>
          <p:nvSpPr>
            <p:cNvPr id="26" name="Rectangle 4">
              <a:extLst>
                <a:ext uri="{FF2B5EF4-FFF2-40B4-BE49-F238E27FC236}">
                  <a16:creationId xmlns:a16="http://schemas.microsoft.com/office/drawing/2014/main" id="{4173FA70-9041-3967-2195-A9A2F4707044}"/>
                </a:ext>
              </a:extLst>
            </p:cNvPr>
            <p:cNvSpPr/>
            <p:nvPr/>
          </p:nvSpPr>
          <p:spPr>
            <a:xfrm>
              <a:off x="4967394" y="782320"/>
              <a:ext cx="2250512" cy="4307840"/>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Value Propositions</a:t>
              </a:r>
            </a:p>
          </p:txBody>
        </p:sp>
        <p:sp>
          <p:nvSpPr>
            <p:cNvPr id="27" name="Rectangle 5">
              <a:extLst>
                <a:ext uri="{FF2B5EF4-FFF2-40B4-BE49-F238E27FC236}">
                  <a16:creationId xmlns:a16="http://schemas.microsoft.com/office/drawing/2014/main" id="{DE0E6914-A033-D531-EF47-CD590DA4256D}"/>
                </a:ext>
              </a:extLst>
            </p:cNvPr>
            <p:cNvSpPr/>
            <p:nvPr/>
          </p:nvSpPr>
          <p:spPr>
            <a:xfrm>
              <a:off x="2599683" y="782320"/>
              <a:ext cx="2250512" cy="2088000"/>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Key Activities</a:t>
              </a:r>
            </a:p>
          </p:txBody>
        </p:sp>
        <p:sp>
          <p:nvSpPr>
            <p:cNvPr id="28" name="Rectangle 6">
              <a:extLst>
                <a:ext uri="{FF2B5EF4-FFF2-40B4-BE49-F238E27FC236}">
                  <a16:creationId xmlns:a16="http://schemas.microsoft.com/office/drawing/2014/main" id="{55AE0968-619F-F070-CED2-5CB644C28523}"/>
                </a:ext>
              </a:extLst>
            </p:cNvPr>
            <p:cNvSpPr/>
            <p:nvPr/>
          </p:nvSpPr>
          <p:spPr>
            <a:xfrm>
              <a:off x="7335105" y="782320"/>
              <a:ext cx="2250512" cy="2088000"/>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Customer Relationships</a:t>
              </a:r>
            </a:p>
          </p:txBody>
        </p:sp>
        <p:sp>
          <p:nvSpPr>
            <p:cNvPr id="29" name="Rectangle 7">
              <a:extLst>
                <a:ext uri="{FF2B5EF4-FFF2-40B4-BE49-F238E27FC236}">
                  <a16:creationId xmlns:a16="http://schemas.microsoft.com/office/drawing/2014/main" id="{50752035-D3FB-66B6-ADC6-2A36CBCBB8EE}"/>
                </a:ext>
              </a:extLst>
            </p:cNvPr>
            <p:cNvSpPr/>
            <p:nvPr/>
          </p:nvSpPr>
          <p:spPr>
            <a:xfrm>
              <a:off x="231972" y="5232400"/>
              <a:ext cx="5796000" cy="1432560"/>
            </a:xfrm>
            <a:prstGeom prst="rect">
              <a:avLst/>
            </a:prstGeom>
            <a:solidFill>
              <a:srgbClr val="6F8D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Cost Structure</a:t>
              </a:r>
            </a:p>
          </p:txBody>
        </p:sp>
        <p:sp>
          <p:nvSpPr>
            <p:cNvPr id="30" name="Rectangle 8">
              <a:extLst>
                <a:ext uri="{FF2B5EF4-FFF2-40B4-BE49-F238E27FC236}">
                  <a16:creationId xmlns:a16="http://schemas.microsoft.com/office/drawing/2014/main" id="{EA49FB4E-C26F-AB01-373A-7AE58B0FEF36}"/>
                </a:ext>
              </a:extLst>
            </p:cNvPr>
            <p:cNvSpPr/>
            <p:nvPr/>
          </p:nvSpPr>
          <p:spPr>
            <a:xfrm>
              <a:off x="6157327" y="5232400"/>
              <a:ext cx="5796000" cy="1432560"/>
            </a:xfrm>
            <a:prstGeom prst="rect">
              <a:avLst/>
            </a:prstGeom>
            <a:solidFill>
              <a:srgbClr val="6F8D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Revenue Stream</a:t>
              </a:r>
              <a:endParaRPr lang="en-US" sz="1400" b="1" dirty="0">
                <a:solidFill>
                  <a:schemeClr val="tx1"/>
                </a:solidFill>
                <a:latin typeface="Arial" panose="020B0604020202020204"/>
              </a:endParaRPr>
            </a:p>
          </p:txBody>
        </p:sp>
        <p:sp>
          <p:nvSpPr>
            <p:cNvPr id="31" name="Rectangle 9">
              <a:extLst>
                <a:ext uri="{FF2B5EF4-FFF2-40B4-BE49-F238E27FC236}">
                  <a16:creationId xmlns:a16="http://schemas.microsoft.com/office/drawing/2014/main" id="{170D3005-5D43-C0A7-B3B0-EE429C2ADA24}"/>
                </a:ext>
              </a:extLst>
            </p:cNvPr>
            <p:cNvSpPr/>
            <p:nvPr/>
          </p:nvSpPr>
          <p:spPr>
            <a:xfrm>
              <a:off x="9702815" y="782320"/>
              <a:ext cx="2250512" cy="4307840"/>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Customer Segments</a:t>
              </a:r>
            </a:p>
          </p:txBody>
        </p:sp>
        <p:sp>
          <p:nvSpPr>
            <p:cNvPr id="32" name="Rectangle 10">
              <a:extLst>
                <a:ext uri="{FF2B5EF4-FFF2-40B4-BE49-F238E27FC236}">
                  <a16:creationId xmlns:a16="http://schemas.microsoft.com/office/drawing/2014/main" id="{60893BD1-98E8-B9BB-94FA-28B776AD4DDD}"/>
                </a:ext>
              </a:extLst>
            </p:cNvPr>
            <p:cNvSpPr/>
            <p:nvPr/>
          </p:nvSpPr>
          <p:spPr>
            <a:xfrm>
              <a:off x="2599683" y="3002160"/>
              <a:ext cx="2250512" cy="2088000"/>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Key Resources</a:t>
              </a:r>
              <a:endParaRPr lang="en-GB" sz="841" dirty="0">
                <a:solidFill>
                  <a:schemeClr val="tx1"/>
                </a:solidFill>
                <a:latin typeface="Arial" panose="020B0604020202020204"/>
              </a:endParaRPr>
            </a:p>
          </p:txBody>
        </p:sp>
        <p:sp>
          <p:nvSpPr>
            <p:cNvPr id="33" name="Rectangle 11">
              <a:extLst>
                <a:ext uri="{FF2B5EF4-FFF2-40B4-BE49-F238E27FC236}">
                  <a16:creationId xmlns:a16="http://schemas.microsoft.com/office/drawing/2014/main" id="{059975E8-F7E5-CE5E-2BDD-EFDF2E09A551}"/>
                </a:ext>
              </a:extLst>
            </p:cNvPr>
            <p:cNvSpPr/>
            <p:nvPr/>
          </p:nvSpPr>
          <p:spPr>
            <a:xfrm>
              <a:off x="7335105" y="3002160"/>
              <a:ext cx="2250512" cy="2088000"/>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a:spcAft>
                  <a:spcPts val="1200"/>
                </a:spcAft>
                <a:defRPr/>
              </a:pPr>
              <a:r>
                <a:rPr lang="en-US" sz="918" b="1" dirty="0">
                  <a:solidFill>
                    <a:schemeClr val="tx1"/>
                  </a:solidFill>
                  <a:latin typeface="Arial" panose="020B0604020202020204"/>
                </a:rPr>
                <a:t>Channels</a:t>
              </a:r>
              <a:endParaRPr lang="en-US" sz="715" dirty="0">
                <a:solidFill>
                  <a:schemeClr val="tx1"/>
                </a:solidFill>
                <a:latin typeface="Arial" panose="020B0604020202020204"/>
              </a:endParaRPr>
            </a:p>
            <a:p>
              <a:pPr>
                <a:defRPr/>
              </a:pPr>
              <a:endParaRPr lang="en-US" sz="1400" b="1" dirty="0">
                <a:solidFill>
                  <a:schemeClr val="tx1"/>
                </a:solidFill>
                <a:latin typeface="Arial" panose="020B0604020202020204"/>
              </a:endParaRPr>
            </a:p>
          </p:txBody>
        </p:sp>
        <p:pic>
          <p:nvPicPr>
            <p:cNvPr id="34" name="Graphic 13" descr="Boardroom with solid fill">
              <a:extLst>
                <a:ext uri="{FF2B5EF4-FFF2-40B4-BE49-F238E27FC236}">
                  <a16:creationId xmlns:a16="http://schemas.microsoft.com/office/drawing/2014/main" id="{FBA0C4A6-1805-53B3-B196-0883D63B0D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1268" y="736705"/>
              <a:ext cx="391055" cy="391055"/>
            </a:xfrm>
            <a:prstGeom prst="rect">
              <a:avLst/>
            </a:prstGeom>
          </p:spPr>
        </p:pic>
        <p:pic>
          <p:nvPicPr>
            <p:cNvPr id="35" name="Graphic 15" descr="Checkmark with solid fill">
              <a:extLst>
                <a:ext uri="{FF2B5EF4-FFF2-40B4-BE49-F238E27FC236}">
                  <a16:creationId xmlns:a16="http://schemas.microsoft.com/office/drawing/2014/main" id="{D0661339-AC19-6E2B-DBEB-8EDA7C618A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4755" y="802640"/>
              <a:ext cx="314960" cy="314960"/>
            </a:xfrm>
            <a:prstGeom prst="rect">
              <a:avLst/>
            </a:prstGeom>
          </p:spPr>
        </p:pic>
        <p:pic>
          <p:nvPicPr>
            <p:cNvPr id="36" name="Graphic 19" descr="Diamond with solid fill">
              <a:extLst>
                <a:ext uri="{FF2B5EF4-FFF2-40B4-BE49-F238E27FC236}">
                  <a16:creationId xmlns:a16="http://schemas.microsoft.com/office/drawing/2014/main" id="{338ACF30-D194-D652-CBC0-6F35ED39CE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58000" y="782320"/>
              <a:ext cx="342678" cy="342678"/>
            </a:xfrm>
            <a:prstGeom prst="rect">
              <a:avLst/>
            </a:prstGeom>
          </p:spPr>
        </p:pic>
        <p:pic>
          <p:nvPicPr>
            <p:cNvPr id="37" name="Graphic 21" descr="Power Plant with solid fill">
              <a:extLst>
                <a:ext uri="{FF2B5EF4-FFF2-40B4-BE49-F238E27FC236}">
                  <a16:creationId xmlns:a16="http://schemas.microsoft.com/office/drawing/2014/main" id="{DB8B150E-4A64-C48D-8CAF-587170380C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84700" y="3044189"/>
              <a:ext cx="235015" cy="235015"/>
            </a:xfrm>
            <a:prstGeom prst="rect">
              <a:avLst/>
            </a:prstGeom>
          </p:spPr>
        </p:pic>
        <p:pic>
          <p:nvPicPr>
            <p:cNvPr id="38" name="Graphic 23" descr="Network with solid fill">
              <a:extLst>
                <a:ext uri="{FF2B5EF4-FFF2-40B4-BE49-F238E27FC236}">
                  <a16:creationId xmlns:a16="http://schemas.microsoft.com/office/drawing/2014/main" id="{CF793EFE-2308-BFFF-FE5D-BE71FF8BE9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86017" y="3012560"/>
              <a:ext cx="299600" cy="299600"/>
            </a:xfrm>
            <a:prstGeom prst="rect">
              <a:avLst/>
            </a:prstGeom>
          </p:spPr>
        </p:pic>
        <p:pic>
          <p:nvPicPr>
            <p:cNvPr id="39" name="Graphic 25" descr="Upward trend with solid fill">
              <a:extLst>
                <a:ext uri="{FF2B5EF4-FFF2-40B4-BE49-F238E27FC236}">
                  <a16:creationId xmlns:a16="http://schemas.microsoft.com/office/drawing/2014/main" id="{5A193698-D5B4-4100-EFEC-1E9F583B282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653518" y="5251013"/>
              <a:ext cx="306000" cy="306000"/>
            </a:xfrm>
            <a:prstGeom prst="rect">
              <a:avLst/>
            </a:prstGeom>
          </p:spPr>
        </p:pic>
        <p:pic>
          <p:nvPicPr>
            <p:cNvPr id="40" name="Graphic 27" descr="Downward trend graph with solid fill">
              <a:extLst>
                <a:ext uri="{FF2B5EF4-FFF2-40B4-BE49-F238E27FC236}">
                  <a16:creationId xmlns:a16="http://schemas.microsoft.com/office/drawing/2014/main" id="{1CAD290E-1272-CBA7-FF96-DBD7B53FEA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9840" y="5237375"/>
              <a:ext cx="304834" cy="304834"/>
            </a:xfrm>
            <a:prstGeom prst="rect">
              <a:avLst/>
            </a:prstGeom>
          </p:spPr>
        </p:pic>
        <p:pic>
          <p:nvPicPr>
            <p:cNvPr id="41" name="Graphic 30" descr="User with solid fill">
              <a:extLst>
                <a:ext uri="{FF2B5EF4-FFF2-40B4-BE49-F238E27FC236}">
                  <a16:creationId xmlns:a16="http://schemas.microsoft.com/office/drawing/2014/main" id="{062821E8-42DE-B106-40C7-3FD0864605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98568" y="798815"/>
              <a:ext cx="215900" cy="215900"/>
            </a:xfrm>
            <a:prstGeom prst="rect">
              <a:avLst/>
            </a:prstGeom>
          </p:spPr>
        </p:pic>
        <p:sp>
          <p:nvSpPr>
            <p:cNvPr id="42" name="Heart 31">
              <a:extLst>
                <a:ext uri="{FF2B5EF4-FFF2-40B4-BE49-F238E27FC236}">
                  <a16:creationId xmlns:a16="http://schemas.microsoft.com/office/drawing/2014/main" id="{48ABB4E6-B25F-3763-5E00-F5B831D5139D}"/>
                </a:ext>
              </a:extLst>
            </p:cNvPr>
            <p:cNvSpPr/>
            <p:nvPr/>
          </p:nvSpPr>
          <p:spPr>
            <a:xfrm>
              <a:off x="9380141" y="833807"/>
              <a:ext cx="180908" cy="180908"/>
            </a:xfrm>
            <a:prstGeom prst="heart">
              <a:avLst/>
            </a:prstGeom>
            <a:solidFill>
              <a:schemeClr val="bg2"/>
            </a:solidFill>
            <a:ln w="9715"/>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endParaRPr lang="en-AU" dirty="0"/>
            </a:p>
          </p:txBody>
        </p:sp>
        <p:sp>
          <p:nvSpPr>
            <p:cNvPr id="43" name="Rectangle 38">
              <a:extLst>
                <a:ext uri="{FF2B5EF4-FFF2-40B4-BE49-F238E27FC236}">
                  <a16:creationId xmlns:a16="http://schemas.microsoft.com/office/drawing/2014/main" id="{83BAB142-E793-5A3C-98B7-A9360F64581B}"/>
                </a:ext>
              </a:extLst>
            </p:cNvPr>
            <p:cNvSpPr/>
            <p:nvPr/>
          </p:nvSpPr>
          <p:spPr>
            <a:xfrm>
              <a:off x="8961122" y="280949"/>
              <a:ext cx="956260" cy="341011"/>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spcAft>
                  <a:spcPts val="1200"/>
                </a:spcAft>
              </a:pPr>
              <a:r>
                <a:rPr lang="en-GB" sz="803" b="1" dirty="0">
                  <a:solidFill>
                    <a:schemeClr val="tx1"/>
                  </a:solidFill>
                </a:rPr>
                <a:t>Feasibility</a:t>
              </a:r>
              <a:endParaRPr lang="en-US" sz="803" b="1" dirty="0">
                <a:solidFill>
                  <a:schemeClr val="tx1"/>
                </a:solidFill>
                <a:latin typeface="Arial" panose="020B0604020202020204"/>
              </a:endParaRPr>
            </a:p>
          </p:txBody>
        </p:sp>
        <p:sp>
          <p:nvSpPr>
            <p:cNvPr id="44" name="Rectangle 39">
              <a:extLst>
                <a:ext uri="{FF2B5EF4-FFF2-40B4-BE49-F238E27FC236}">
                  <a16:creationId xmlns:a16="http://schemas.microsoft.com/office/drawing/2014/main" id="{C9B72E75-9478-457A-3C3C-DE92F7D39CC1}"/>
                </a:ext>
              </a:extLst>
            </p:cNvPr>
            <p:cNvSpPr/>
            <p:nvPr/>
          </p:nvSpPr>
          <p:spPr>
            <a:xfrm>
              <a:off x="9982629" y="280949"/>
              <a:ext cx="956260" cy="341011"/>
            </a:xfrm>
            <a:prstGeom prst="rect">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spcAft>
                  <a:spcPts val="1200"/>
                </a:spcAft>
              </a:pPr>
              <a:r>
                <a:rPr lang="en-GB" sz="803" b="1" dirty="0">
                  <a:solidFill>
                    <a:schemeClr val="tx1"/>
                  </a:solidFill>
                </a:rPr>
                <a:t>Desirability</a:t>
              </a:r>
              <a:endParaRPr lang="en-US" sz="803" b="1" dirty="0">
                <a:solidFill>
                  <a:schemeClr val="tx1"/>
                </a:solidFill>
              </a:endParaRPr>
            </a:p>
          </p:txBody>
        </p:sp>
        <p:sp>
          <p:nvSpPr>
            <p:cNvPr id="45" name="Rectangle 40">
              <a:extLst>
                <a:ext uri="{FF2B5EF4-FFF2-40B4-BE49-F238E27FC236}">
                  <a16:creationId xmlns:a16="http://schemas.microsoft.com/office/drawing/2014/main" id="{B79FC84F-50E9-806E-94A4-B5E1FA99E228}"/>
                </a:ext>
              </a:extLst>
            </p:cNvPr>
            <p:cNvSpPr/>
            <p:nvPr/>
          </p:nvSpPr>
          <p:spPr>
            <a:xfrm>
              <a:off x="11004135" y="280949"/>
              <a:ext cx="956260" cy="341011"/>
            </a:xfrm>
            <a:prstGeom prst="rect">
              <a:avLst/>
            </a:prstGeom>
            <a:solidFill>
              <a:srgbClr val="6F8D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ctr"/>
            <a:lstStyle/>
            <a:p>
              <a:pPr algn="ctr">
                <a:spcAft>
                  <a:spcPts val="1200"/>
                </a:spcAft>
              </a:pPr>
              <a:r>
                <a:rPr lang="en-GB" sz="803" b="1" dirty="0">
                  <a:solidFill>
                    <a:schemeClr val="tx1"/>
                  </a:solidFill>
                </a:rPr>
                <a:t>Viability</a:t>
              </a:r>
              <a:endParaRPr lang="en-US" sz="803" b="1" dirty="0">
                <a:solidFill>
                  <a:schemeClr val="tx1"/>
                </a:solidFill>
              </a:endParaRPr>
            </a:p>
          </p:txBody>
        </p:sp>
        <p:sp>
          <p:nvSpPr>
            <p:cNvPr id="46" name="TextBox 41">
              <a:extLst>
                <a:ext uri="{FF2B5EF4-FFF2-40B4-BE49-F238E27FC236}">
                  <a16:creationId xmlns:a16="http://schemas.microsoft.com/office/drawing/2014/main" id="{CC7968F8-79D4-EDE9-C593-B21B465D32C0}"/>
                </a:ext>
              </a:extLst>
            </p:cNvPr>
            <p:cNvSpPr txBox="1"/>
            <p:nvPr/>
          </p:nvSpPr>
          <p:spPr>
            <a:xfrm>
              <a:off x="8096666" y="312954"/>
              <a:ext cx="864456" cy="225610"/>
            </a:xfrm>
            <a:prstGeom prst="rect">
              <a:avLst/>
            </a:prstGeom>
            <a:noFill/>
          </p:spPr>
          <p:txBody>
            <a:bodyPr wrap="square" lIns="69952" tIns="34976" rIns="69952" bIns="34976" rtlCol="0">
              <a:spAutoFit/>
            </a:bodyPr>
            <a:lstStyle/>
            <a:p>
              <a:r>
                <a:rPr lang="en-GB" sz="918" b="1" dirty="0"/>
                <a:t>Caption:</a:t>
              </a:r>
              <a:endParaRPr lang="en-AU" sz="918" dirty="0"/>
            </a:p>
          </p:txBody>
        </p:sp>
      </p:grpSp>
      <p:sp>
        <p:nvSpPr>
          <p:cNvPr id="51" name="Textfeld 50">
            <a:extLst>
              <a:ext uri="{FF2B5EF4-FFF2-40B4-BE49-F238E27FC236}">
                <a16:creationId xmlns:a16="http://schemas.microsoft.com/office/drawing/2014/main" id="{311C69DF-FFBC-D6E5-77AD-957CC9EF735C}"/>
              </a:ext>
            </a:extLst>
          </p:cNvPr>
          <p:cNvSpPr txBox="1"/>
          <p:nvPr/>
        </p:nvSpPr>
        <p:spPr>
          <a:xfrm>
            <a:off x="341905" y="1722710"/>
            <a:ext cx="2193993" cy="3358813"/>
          </a:xfrm>
          <a:prstGeom prst="rect">
            <a:avLst/>
          </a:prstGeom>
          <a:noFill/>
          <a:ln>
            <a:noFill/>
          </a:ln>
        </p:spPr>
        <p:txBody>
          <a:bodyPr wrap="square">
            <a:normAutofit lnSpcReduction="1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App developers, companies providing data management, analytics, digital marketing and advertising, telecommunications, system integration, and internet hosting services.</a:t>
            </a:r>
          </a:p>
        </p:txBody>
      </p:sp>
      <p:sp>
        <p:nvSpPr>
          <p:cNvPr id="52" name="Textfeld 51">
            <a:extLst>
              <a:ext uri="{FF2B5EF4-FFF2-40B4-BE49-F238E27FC236}">
                <a16:creationId xmlns:a16="http://schemas.microsoft.com/office/drawing/2014/main" id="{1301F87D-579C-1E3A-9450-EA6DF2FB11A5}"/>
              </a:ext>
            </a:extLst>
          </p:cNvPr>
          <p:cNvSpPr txBox="1"/>
          <p:nvPr/>
        </p:nvSpPr>
        <p:spPr>
          <a:xfrm>
            <a:off x="2668339" y="1722710"/>
            <a:ext cx="2193993" cy="1495902"/>
          </a:xfrm>
          <a:prstGeom prst="rect">
            <a:avLst/>
          </a:prstGeom>
          <a:noFill/>
          <a:ln>
            <a:noFill/>
          </a:ln>
        </p:spPr>
        <p:txBody>
          <a:bodyPr wrap="square">
            <a:normAutofit fontScale="62500" lnSpcReduction="2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Developing, licensing, and supporting software products and services; designing and selling hardware products; delivering online advertising solutions; providing IT consulting and support services.</a:t>
            </a:r>
          </a:p>
        </p:txBody>
      </p:sp>
      <p:sp>
        <p:nvSpPr>
          <p:cNvPr id="53" name="Textfeld 52">
            <a:extLst>
              <a:ext uri="{FF2B5EF4-FFF2-40B4-BE49-F238E27FC236}">
                <a16:creationId xmlns:a16="http://schemas.microsoft.com/office/drawing/2014/main" id="{35CFC164-17CA-76F2-644D-9B1AFCD60D67}"/>
              </a:ext>
            </a:extLst>
          </p:cNvPr>
          <p:cNvSpPr txBox="1"/>
          <p:nvPr/>
        </p:nvSpPr>
        <p:spPr>
          <a:xfrm>
            <a:off x="4994773" y="1722710"/>
            <a:ext cx="2193993" cy="3309801"/>
          </a:xfrm>
          <a:prstGeom prst="rect">
            <a:avLst/>
          </a:prstGeom>
          <a:noFill/>
          <a:ln>
            <a:noFill/>
          </a:ln>
        </p:spPr>
        <p:txBody>
          <a:bodyPr wrap="square">
            <a:normAutofit/>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Reliable market leader in software solutions, compatibility across many platforms, trusted expertise for consulting, large user base for advertisers.</a:t>
            </a:r>
          </a:p>
        </p:txBody>
      </p:sp>
      <p:sp>
        <p:nvSpPr>
          <p:cNvPr id="54" name="Textfeld 53">
            <a:extLst>
              <a:ext uri="{FF2B5EF4-FFF2-40B4-BE49-F238E27FC236}">
                <a16:creationId xmlns:a16="http://schemas.microsoft.com/office/drawing/2014/main" id="{75552741-38AF-6C4E-DBD4-ED2359CAAC9C}"/>
              </a:ext>
            </a:extLst>
          </p:cNvPr>
          <p:cNvSpPr txBox="1"/>
          <p:nvPr/>
        </p:nvSpPr>
        <p:spPr>
          <a:xfrm>
            <a:off x="7321207" y="1722710"/>
            <a:ext cx="2193993" cy="1503780"/>
          </a:xfrm>
          <a:prstGeom prst="rect">
            <a:avLst/>
          </a:prstGeom>
          <a:noFill/>
          <a:ln>
            <a:noFill/>
          </a:ln>
        </p:spPr>
        <p:txBody>
          <a:bodyPr wrap="square">
            <a:normAutofit fontScale="77500" lnSpcReduction="2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Self-service for software and hardware products, personal assistance for corporate services and products, direct interaction through social media.</a:t>
            </a:r>
          </a:p>
        </p:txBody>
      </p:sp>
      <p:sp>
        <p:nvSpPr>
          <p:cNvPr id="57" name="Textfeld 56">
            <a:extLst>
              <a:ext uri="{FF2B5EF4-FFF2-40B4-BE49-F238E27FC236}">
                <a16:creationId xmlns:a16="http://schemas.microsoft.com/office/drawing/2014/main" id="{6CF66B58-4121-F038-17F5-394CA463986B}"/>
              </a:ext>
            </a:extLst>
          </p:cNvPr>
          <p:cNvSpPr txBox="1"/>
          <p:nvPr/>
        </p:nvSpPr>
        <p:spPr>
          <a:xfrm>
            <a:off x="9647639" y="1722710"/>
            <a:ext cx="2193993" cy="3309801"/>
          </a:xfrm>
          <a:prstGeom prst="rect">
            <a:avLst/>
          </a:prstGeom>
          <a:noFill/>
          <a:ln>
            <a:noFill/>
          </a:ln>
        </p:spPr>
        <p:txBody>
          <a:bodyPr wrap="square">
            <a:normAutofit/>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Consumers and enterprise; productivity and business processes, intelligent cloud, more personal computing.</a:t>
            </a:r>
          </a:p>
        </p:txBody>
      </p:sp>
      <p:sp>
        <p:nvSpPr>
          <p:cNvPr id="58" name="Textfeld 57">
            <a:extLst>
              <a:ext uri="{FF2B5EF4-FFF2-40B4-BE49-F238E27FC236}">
                <a16:creationId xmlns:a16="http://schemas.microsoft.com/office/drawing/2014/main" id="{0754FA0E-C463-E1E5-3621-616F76AE5882}"/>
              </a:ext>
            </a:extLst>
          </p:cNvPr>
          <p:cNvSpPr txBox="1"/>
          <p:nvPr/>
        </p:nvSpPr>
        <p:spPr>
          <a:xfrm>
            <a:off x="2640345" y="3576042"/>
            <a:ext cx="2193993" cy="1491475"/>
          </a:xfrm>
          <a:prstGeom prst="rect">
            <a:avLst/>
          </a:prstGeom>
          <a:noFill/>
          <a:ln>
            <a:noFill/>
          </a:ln>
        </p:spPr>
        <p:txBody>
          <a:bodyPr wrap="square">
            <a:normAutofit fontScale="925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Intellectual property, proprietary technology, data centers, servers, human resources.</a:t>
            </a:r>
          </a:p>
        </p:txBody>
      </p:sp>
      <p:sp>
        <p:nvSpPr>
          <p:cNvPr id="59" name="Textfeld 58">
            <a:extLst>
              <a:ext uri="{FF2B5EF4-FFF2-40B4-BE49-F238E27FC236}">
                <a16:creationId xmlns:a16="http://schemas.microsoft.com/office/drawing/2014/main" id="{557698DE-DE22-5B5E-A8E3-62AF5A2FE563}"/>
              </a:ext>
            </a:extLst>
          </p:cNvPr>
          <p:cNvSpPr txBox="1"/>
          <p:nvPr/>
        </p:nvSpPr>
        <p:spPr>
          <a:xfrm>
            <a:off x="7293213" y="3576043"/>
            <a:ext cx="2193993" cy="1505480"/>
          </a:xfrm>
          <a:prstGeom prst="rect">
            <a:avLst/>
          </a:prstGeom>
          <a:noFill/>
          <a:ln>
            <a:noFill/>
          </a:ln>
        </p:spPr>
        <p:txBody>
          <a:bodyPr wrap="square">
            <a:normAutofit fontScale="62500" lnSpcReduction="2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Retailers, official Microsoft website, OEMs, direct sales and resellers, online services like Bing, MSN, Office Web Apps, Office 365, Windows Phone Marketplace, Xbox LIVE, Outlook.com, Skype, Windows Store.</a:t>
            </a:r>
          </a:p>
        </p:txBody>
      </p:sp>
      <p:sp>
        <p:nvSpPr>
          <p:cNvPr id="60" name="Textfeld 59">
            <a:extLst>
              <a:ext uri="{FF2B5EF4-FFF2-40B4-BE49-F238E27FC236}">
                <a16:creationId xmlns:a16="http://schemas.microsoft.com/office/drawing/2014/main" id="{A321E300-8396-5619-D6C3-5F1D62B82CE4}"/>
              </a:ext>
            </a:extLst>
          </p:cNvPr>
          <p:cNvSpPr txBox="1"/>
          <p:nvPr/>
        </p:nvSpPr>
        <p:spPr>
          <a:xfrm>
            <a:off x="315150" y="5435680"/>
            <a:ext cx="5420951" cy="991949"/>
          </a:xfrm>
          <a:prstGeom prst="rect">
            <a:avLst/>
          </a:prstGeom>
          <a:noFill/>
          <a:ln>
            <a:noFill/>
          </a:ln>
        </p:spPr>
        <p:txBody>
          <a:bodyPr wrap="square" numCol="2" spcCol="72000">
            <a:normAutofit fontScale="92500" lnSpcReduction="2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Research and development, human resources, maintenance and security of data centers and servers, marketing, sales, office and general expenses.</a:t>
            </a:r>
          </a:p>
        </p:txBody>
      </p:sp>
      <p:sp>
        <p:nvSpPr>
          <p:cNvPr id="61" name="Textfeld 60">
            <a:extLst>
              <a:ext uri="{FF2B5EF4-FFF2-40B4-BE49-F238E27FC236}">
                <a16:creationId xmlns:a16="http://schemas.microsoft.com/office/drawing/2014/main" id="{AB625C11-259E-A8DA-BF71-909DF8B48E82}"/>
              </a:ext>
            </a:extLst>
          </p:cNvPr>
          <p:cNvSpPr txBox="1"/>
          <p:nvPr/>
        </p:nvSpPr>
        <p:spPr>
          <a:xfrm>
            <a:off x="6123718" y="5435680"/>
            <a:ext cx="5476099" cy="1026954"/>
          </a:xfrm>
          <a:prstGeom prst="rect">
            <a:avLst/>
          </a:prstGeom>
          <a:noFill/>
          <a:ln>
            <a:noFill/>
          </a:ln>
        </p:spPr>
        <p:txBody>
          <a:bodyPr wrap="square" numCol="2" spcCol="72000">
            <a:normAutofit fontScale="92500" lnSpcReduction="20000"/>
          </a:bodyPr>
          <a:lstStyle/>
          <a:p>
            <a:pPr marL="70437" marR="0" lvl="0" indent="-70437"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dirty="0"/>
              <a:t>Licensing Windows operating systems and productivity tools, subscriptions, Surface and hardware sales, consulting and support services, advertising, patent licensing.</a:t>
            </a:r>
          </a:p>
        </p:txBody>
      </p:sp>
    </p:spTree>
    <p:extLst>
      <p:ext uri="{BB962C8B-B14F-4D97-AF65-F5344CB8AC3E}">
        <p14:creationId xmlns:p14="http://schemas.microsoft.com/office/powerpoint/2010/main" val="385728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3400B08B-E9BA-8A12-0927-1FF973488155}"/>
              </a:ext>
            </a:extLst>
          </p:cNvPr>
          <p:cNvGraphicFramePr>
            <a:graphicFrameLocks noChangeAspect="1"/>
          </p:cNvGraphicFramePr>
          <p:nvPr>
            <p:custDataLst>
              <p:tags r:id="rId1"/>
            </p:custDataLst>
            <p:extLst>
              <p:ext uri="{D42A27DB-BD31-4B8C-83A1-F6EECF244321}">
                <p14:modId xmlns:p14="http://schemas.microsoft.com/office/powerpoint/2010/main" val="15092773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3">
            <a:extLst>
              <a:ext uri="{FF2B5EF4-FFF2-40B4-BE49-F238E27FC236}">
                <a16:creationId xmlns:a16="http://schemas.microsoft.com/office/drawing/2014/main" id="{EA4047F4-311B-0DA9-EF13-24D4333D3446}"/>
              </a:ext>
            </a:extLst>
          </p:cNvPr>
          <p:cNvSpPr>
            <a:spLocks noChangeArrowheads="1"/>
          </p:cNvSpPr>
          <p:nvPr/>
        </p:nvSpPr>
        <p:spPr bwMode="auto">
          <a:xfrm>
            <a:off x="1389949" y="1052513"/>
            <a:ext cx="4526061" cy="216718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r>
              <a:rPr lang="en-US" sz="1400" b="1" kern="0" dirty="0"/>
              <a:t>Market Development Strategy</a:t>
            </a:r>
          </a:p>
          <a:p>
            <a:pPr algn="ctr"/>
            <a:endParaRPr lang="en-US" sz="1400" b="1" kern="0" dirty="0"/>
          </a:p>
          <a:p>
            <a:endParaRPr lang="en-US" sz="2000" kern="0" dirty="0"/>
          </a:p>
        </p:txBody>
      </p:sp>
      <p:sp>
        <p:nvSpPr>
          <p:cNvPr id="4" name="Rectangle 4">
            <a:extLst>
              <a:ext uri="{FF2B5EF4-FFF2-40B4-BE49-F238E27FC236}">
                <a16:creationId xmlns:a16="http://schemas.microsoft.com/office/drawing/2014/main" id="{26E4BBBC-A0CF-54E9-C353-6778BE2C65AE}"/>
              </a:ext>
            </a:extLst>
          </p:cNvPr>
          <p:cNvSpPr>
            <a:spLocks noChangeArrowheads="1"/>
          </p:cNvSpPr>
          <p:nvPr/>
        </p:nvSpPr>
        <p:spPr bwMode="auto">
          <a:xfrm>
            <a:off x="6264170" y="1052513"/>
            <a:ext cx="4526061" cy="216718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r>
              <a:rPr lang="en-US" sz="1400" b="1" kern="0" dirty="0"/>
              <a:t>Diversification Strategy</a:t>
            </a:r>
          </a:p>
          <a:p>
            <a:pPr algn="ctr"/>
            <a:endParaRPr lang="en-US" sz="1400" b="1" kern="0" dirty="0"/>
          </a:p>
          <a:p>
            <a:pPr algn="ctr"/>
            <a:endParaRPr lang="en-US" sz="2400" b="1" kern="0" dirty="0"/>
          </a:p>
        </p:txBody>
      </p:sp>
      <p:sp>
        <p:nvSpPr>
          <p:cNvPr id="5" name="Rectangle 5">
            <a:extLst>
              <a:ext uri="{FF2B5EF4-FFF2-40B4-BE49-F238E27FC236}">
                <a16:creationId xmlns:a16="http://schemas.microsoft.com/office/drawing/2014/main" id="{F0328923-BC01-44A9-3115-C97CC80AE1DC}"/>
              </a:ext>
            </a:extLst>
          </p:cNvPr>
          <p:cNvSpPr>
            <a:spLocks noChangeArrowheads="1"/>
          </p:cNvSpPr>
          <p:nvPr/>
        </p:nvSpPr>
        <p:spPr bwMode="auto">
          <a:xfrm>
            <a:off x="6264170" y="3461288"/>
            <a:ext cx="4526061" cy="216718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r>
              <a:rPr lang="en-US" sz="1400" b="1" kern="0" dirty="0"/>
              <a:t>Product Development Strategy</a:t>
            </a:r>
          </a:p>
          <a:p>
            <a:pPr algn="ctr"/>
            <a:endParaRPr lang="en-US" sz="1400" b="1" kern="0" dirty="0"/>
          </a:p>
          <a:p>
            <a:pPr algn="ctr"/>
            <a:endParaRPr lang="en-US" sz="2400" b="1" kern="0" dirty="0"/>
          </a:p>
        </p:txBody>
      </p:sp>
      <p:sp>
        <p:nvSpPr>
          <p:cNvPr id="6" name="Rectangle 6">
            <a:extLst>
              <a:ext uri="{FF2B5EF4-FFF2-40B4-BE49-F238E27FC236}">
                <a16:creationId xmlns:a16="http://schemas.microsoft.com/office/drawing/2014/main" id="{C6E1E66E-A500-5386-2B45-BC9027B77132}"/>
              </a:ext>
            </a:extLst>
          </p:cNvPr>
          <p:cNvSpPr>
            <a:spLocks noChangeArrowheads="1"/>
          </p:cNvSpPr>
          <p:nvPr/>
        </p:nvSpPr>
        <p:spPr bwMode="auto">
          <a:xfrm>
            <a:off x="1389949" y="3461288"/>
            <a:ext cx="4526061" cy="216718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marR="0" lvl="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Market Penetration Strategy</a:t>
            </a:r>
          </a:p>
          <a:p>
            <a:pPr marR="0" lvl="0" algn="ctr" defTabSz="914400" eaLnBrk="1" fontAlgn="auto" latinLnBrk="0" hangingPunct="1">
              <a:lnSpc>
                <a:spcPct val="100000"/>
              </a:lnSpc>
              <a:spcBef>
                <a:spcPts val="0"/>
              </a:spcBef>
              <a:spcAft>
                <a:spcPts val="0"/>
              </a:spcAft>
              <a:buClrTx/>
              <a:buSzTx/>
              <a:buFontTx/>
              <a:buNone/>
              <a:tabLst/>
              <a:defRPr/>
            </a:pPr>
            <a:endParaRPr lang="en-US" sz="1400" b="1" kern="0" dirty="0"/>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effectLst/>
              <a:uLnTx/>
              <a:uFillTx/>
            </a:endParaRPr>
          </a:p>
        </p:txBody>
      </p:sp>
      <p:sp>
        <p:nvSpPr>
          <p:cNvPr id="15" name="Textfeld 14">
            <a:extLst>
              <a:ext uri="{FF2B5EF4-FFF2-40B4-BE49-F238E27FC236}">
                <a16:creationId xmlns:a16="http://schemas.microsoft.com/office/drawing/2014/main" id="{5104DA8D-3320-64C5-EA55-46444DBE3108}"/>
              </a:ext>
            </a:extLst>
          </p:cNvPr>
          <p:cNvSpPr txBox="1"/>
          <p:nvPr/>
        </p:nvSpPr>
        <p:spPr>
          <a:xfrm>
            <a:off x="1389949" y="1297707"/>
            <a:ext cx="4320000" cy="1921985"/>
          </a:xfrm>
          <a:prstGeom prst="rect">
            <a:avLst/>
          </a:prstGeom>
          <a:noFill/>
          <a:ln>
            <a:noFill/>
          </a:ln>
        </p:spPr>
        <p:txBody>
          <a:bodyPr wrap="square">
            <a:normAutofit fontScale="775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Microsoft has significant opportunities for market development through geographic expansion and targeting new markets with its cloud services, mobile OS, and hardware products like tablets and potentially new smartphones. The company is also exploring growth through strategic alliances, partnerships, and acquisitions, such as the five-year deal to supply Coca-Cola’s business software, indicating a focus on entering new industries and expanding its global footprint.</a:t>
            </a:r>
          </a:p>
        </p:txBody>
      </p:sp>
      <p:sp>
        <p:nvSpPr>
          <p:cNvPr id="16" name="Textfeld 15">
            <a:extLst>
              <a:ext uri="{FF2B5EF4-FFF2-40B4-BE49-F238E27FC236}">
                <a16:creationId xmlns:a16="http://schemas.microsoft.com/office/drawing/2014/main" id="{0CC7CE87-CFE3-4754-8F96-2F8546DE80E8}"/>
              </a:ext>
            </a:extLst>
          </p:cNvPr>
          <p:cNvSpPr txBox="1"/>
          <p:nvPr/>
        </p:nvSpPr>
        <p:spPr>
          <a:xfrm>
            <a:off x="1389950" y="3732358"/>
            <a:ext cx="4320000" cy="1912514"/>
          </a:xfrm>
          <a:prstGeom prst="rect">
            <a:avLst/>
          </a:prstGeom>
          <a:noFill/>
          <a:ln>
            <a:noFill/>
          </a:ln>
        </p:spPr>
        <p:txBody>
          <a:bodyPr wrap="square">
            <a:normAutofit fontScale="850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Microsoft continues to enhance its market penetration through the expansion of cloud-based services, including Office 365, Windows Azure, and Dynamics CRM Online. The company also focuses on the integration and enhancement of its existing services such as Bing, MSN, Xbox LIVE, and Skype to maintain and grow its user base in the competitive tech landscape.</a:t>
            </a:r>
          </a:p>
        </p:txBody>
      </p:sp>
      <p:sp>
        <p:nvSpPr>
          <p:cNvPr id="17" name="Textfeld 16">
            <a:extLst>
              <a:ext uri="{FF2B5EF4-FFF2-40B4-BE49-F238E27FC236}">
                <a16:creationId xmlns:a16="http://schemas.microsoft.com/office/drawing/2014/main" id="{EBB788DC-CFFF-12AC-E490-993F43997C28}"/>
              </a:ext>
            </a:extLst>
          </p:cNvPr>
          <p:cNvSpPr txBox="1"/>
          <p:nvPr/>
        </p:nvSpPr>
        <p:spPr>
          <a:xfrm>
            <a:off x="6264170" y="3745334"/>
            <a:ext cx="4320000" cy="1883133"/>
          </a:xfrm>
          <a:prstGeom prst="rect">
            <a:avLst/>
          </a:prstGeom>
          <a:noFill/>
          <a:ln>
            <a:noFill/>
          </a:ln>
        </p:spPr>
        <p:txBody>
          <a:bodyPr vert="horz" wrap="square">
            <a:normAutofit fontScale="700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Microsoft is actively developing new products and services, particularly in the cloud computing and online services sectors. This includes the expansion of Office 365 capabilities, development of new gaming and entertainment services through Xbox LIVE, and enhancements to its online advertising platform. The company also invests in the development of new software solutions and updates for its Windows and Office platforms, aiming to meet the evolving needs of both individual and business users.</a:t>
            </a:r>
            <a:endParaRPr kumimoji="0" lang="en-US" sz="1400" b="0" i="0" u="none" strike="noStrike" kern="1200" cap="none" spc="0" normalizeH="0" baseline="0" noProof="0" dirty="0">
              <a:ln>
                <a:noFill/>
              </a:ln>
              <a:effectLst/>
              <a:uLnTx/>
              <a:uFillTx/>
              <a:latin typeface="Arial" panose="020B0604020202020204"/>
              <a:ea typeface="+mn-ea"/>
              <a:cs typeface="+mn-cs"/>
            </a:endParaRPr>
          </a:p>
        </p:txBody>
      </p:sp>
      <p:sp>
        <p:nvSpPr>
          <p:cNvPr id="18" name="Textfeld 17">
            <a:extLst>
              <a:ext uri="{FF2B5EF4-FFF2-40B4-BE49-F238E27FC236}">
                <a16:creationId xmlns:a16="http://schemas.microsoft.com/office/drawing/2014/main" id="{EAA9D71F-8C6B-C168-9650-4A4A6B8B1BE6}"/>
              </a:ext>
            </a:extLst>
          </p:cNvPr>
          <p:cNvSpPr txBox="1"/>
          <p:nvPr/>
        </p:nvSpPr>
        <p:spPr>
          <a:xfrm>
            <a:off x="6264170" y="1307188"/>
            <a:ext cx="4320000" cy="2050617"/>
          </a:xfrm>
          <a:prstGeom prst="rect">
            <a:avLst/>
          </a:prstGeom>
          <a:noFill/>
          <a:ln>
            <a:noFill/>
          </a:ln>
        </p:spPr>
        <p:txBody>
          <a:bodyPr vert="horz" wrap="square">
            <a:normAutofit fontScale="70000" lnSpcReduction="20000"/>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Char char="•"/>
              <a:tabLst/>
              <a:defRPr/>
            </a:pPr>
            <a:r>
              <a:rPr dirty="0"/>
              <a:t>Microsoft is exploring diversification strategies by entering into new business areas and markets. This includes potential new hardware product lines, acquisitions to establish operations in new markets or industries, and capitalizing on the growing demand for remote work solutions and mobile advertising. The company's strategy involves leveraging its software and online services expertise to innovate in computer hardware products and expand into the fast-growing market of smartphones and tablets, alongside its traditional computing and cloud services.</a:t>
            </a:r>
          </a:p>
        </p:txBody>
      </p:sp>
      <p:sp>
        <p:nvSpPr>
          <p:cNvPr id="2" name="Titel 1">
            <a:extLst>
              <a:ext uri="{FF2B5EF4-FFF2-40B4-BE49-F238E27FC236}">
                <a16:creationId xmlns:a16="http://schemas.microsoft.com/office/drawing/2014/main" id="{C6E3B346-2863-8B6E-7A8D-D374AF780A38}"/>
              </a:ext>
            </a:extLst>
          </p:cNvPr>
          <p:cNvSpPr>
            <a:spLocks noGrp="1"/>
          </p:cNvSpPr>
          <p:nvPr>
            <p:ph type="title"/>
          </p:nvPr>
        </p:nvSpPr>
        <p:spPr/>
        <p:txBody>
          <a:bodyPr vert="horz"/>
          <a:lstStyle/>
          <a:p>
            <a:r>
              <a:t>Ansoff Matrix Analysis</a:t>
            </a:r>
          </a:p>
        </p:txBody>
      </p:sp>
      <p:sp>
        <p:nvSpPr>
          <p:cNvPr id="7" name="Text Box 7">
            <a:extLst>
              <a:ext uri="{FF2B5EF4-FFF2-40B4-BE49-F238E27FC236}">
                <a16:creationId xmlns:a16="http://schemas.microsoft.com/office/drawing/2014/main" id="{A6663D97-2153-E113-EC11-17A970DFAB5A}"/>
              </a:ext>
            </a:extLst>
          </p:cNvPr>
          <p:cNvSpPr txBox="1">
            <a:spLocks noChangeArrowheads="1"/>
          </p:cNvSpPr>
          <p:nvPr/>
        </p:nvSpPr>
        <p:spPr bwMode="auto">
          <a:xfrm>
            <a:off x="2953440" y="5644872"/>
            <a:ext cx="1399083" cy="455796"/>
          </a:xfrm>
          <a:prstGeom prst="rect">
            <a:avLst/>
          </a:prstGeom>
          <a:noFill/>
          <a:ln w="12700">
            <a:noFill/>
            <a:miter lim="800000"/>
            <a:headEnd/>
            <a:tailEnd/>
          </a:ln>
          <a:effectLst/>
        </p:spPr>
        <p:txBody>
          <a:bodyPr wrap="none" lIns="72000" tIns="36000" rIns="72000" bIns="36000" anchor="ctr"/>
          <a:lstStyle/>
          <a:p>
            <a:pPr marR="0" lvl="0" defTabSz="914400" eaLnBrk="1" fontAlgn="auto" latinLnBrk="0" hangingPunct="1">
              <a:lnSpc>
                <a:spcPct val="100000"/>
              </a:lnSpc>
              <a:spcBef>
                <a:spcPct val="50000"/>
              </a:spcBef>
              <a:spcAft>
                <a:spcPts val="0"/>
              </a:spcAft>
              <a:buClrTx/>
              <a:buSzTx/>
              <a:buFontTx/>
              <a:buNone/>
              <a:tabLst/>
              <a:defRPr/>
            </a:pPr>
            <a:r>
              <a:rPr kumimoji="0" lang="en-US" sz="1103" b="0" i="0" u="none" strike="noStrike" kern="0" cap="none" spc="0" normalizeH="0" baseline="0" noProof="0" dirty="0">
                <a:ln>
                  <a:noFill/>
                </a:ln>
                <a:effectLst/>
                <a:uLnTx/>
                <a:uFillTx/>
              </a:rPr>
              <a:t>Current</a:t>
            </a:r>
            <a:endParaRPr kumimoji="0" lang="en-US" sz="1103" b="1" i="0" u="none" strike="noStrike" kern="0" cap="none" spc="0" normalizeH="0" baseline="0" noProof="0" dirty="0">
              <a:ln>
                <a:noFill/>
              </a:ln>
              <a:effectLst/>
              <a:uLnTx/>
              <a:uFillTx/>
            </a:endParaRPr>
          </a:p>
        </p:txBody>
      </p:sp>
      <p:sp>
        <p:nvSpPr>
          <p:cNvPr id="8" name="Text Box 8">
            <a:extLst>
              <a:ext uri="{FF2B5EF4-FFF2-40B4-BE49-F238E27FC236}">
                <a16:creationId xmlns:a16="http://schemas.microsoft.com/office/drawing/2014/main" id="{BC6EB319-E00D-ADFC-1202-AA5988BE61AE}"/>
              </a:ext>
            </a:extLst>
          </p:cNvPr>
          <p:cNvSpPr txBox="1">
            <a:spLocks noChangeArrowheads="1"/>
          </p:cNvSpPr>
          <p:nvPr/>
        </p:nvSpPr>
        <p:spPr bwMode="auto">
          <a:xfrm>
            <a:off x="7827661" y="5644872"/>
            <a:ext cx="1399083" cy="455796"/>
          </a:xfrm>
          <a:prstGeom prst="rect">
            <a:avLst/>
          </a:prstGeom>
          <a:noFill/>
          <a:ln w="12700">
            <a:noFill/>
            <a:miter lim="800000"/>
            <a:headEnd/>
            <a:tailEnd/>
          </a:ln>
          <a:effectLst/>
        </p:spPr>
        <p:txBody>
          <a:bodyPr wrap="none" lIns="72000" tIns="36000" rIns="72000" bIns="36000" anchor="ctr"/>
          <a:lstStyle/>
          <a:p>
            <a:pPr marR="0" lvl="0" algn="r" defTabSz="914400" eaLnBrk="1" fontAlgn="auto" latinLnBrk="0" hangingPunct="1">
              <a:lnSpc>
                <a:spcPct val="100000"/>
              </a:lnSpc>
              <a:spcBef>
                <a:spcPct val="50000"/>
              </a:spcBef>
              <a:spcAft>
                <a:spcPts val="0"/>
              </a:spcAft>
              <a:buClrTx/>
              <a:buSzTx/>
              <a:buFontTx/>
              <a:buNone/>
              <a:tabLst/>
              <a:defRPr/>
            </a:pPr>
            <a:r>
              <a:rPr kumimoji="0" lang="en-US" sz="1103" b="0" i="0" u="none" strike="noStrike" kern="0" cap="none" spc="0" normalizeH="0" baseline="0" noProof="0" dirty="0">
                <a:ln>
                  <a:noFill/>
                </a:ln>
                <a:effectLst/>
                <a:uLnTx/>
                <a:uFillTx/>
              </a:rPr>
              <a:t>New</a:t>
            </a:r>
            <a:endParaRPr kumimoji="0" lang="en-US" sz="1103" b="1" i="0" u="none" strike="noStrike" kern="0" cap="none" spc="0" normalizeH="0" baseline="0" noProof="0" dirty="0">
              <a:ln>
                <a:noFill/>
              </a:ln>
              <a:effectLst/>
              <a:uLnTx/>
              <a:uFillTx/>
            </a:endParaRPr>
          </a:p>
        </p:txBody>
      </p:sp>
      <p:sp>
        <p:nvSpPr>
          <p:cNvPr id="9" name="Text Box 9">
            <a:extLst>
              <a:ext uri="{FF2B5EF4-FFF2-40B4-BE49-F238E27FC236}">
                <a16:creationId xmlns:a16="http://schemas.microsoft.com/office/drawing/2014/main" id="{E00A5E9F-FD41-A465-BD1C-5D08426762A6}"/>
              </a:ext>
            </a:extLst>
          </p:cNvPr>
          <p:cNvSpPr txBox="1">
            <a:spLocks noChangeArrowheads="1"/>
          </p:cNvSpPr>
          <p:nvPr/>
        </p:nvSpPr>
        <p:spPr bwMode="auto">
          <a:xfrm>
            <a:off x="-5910" y="1938305"/>
            <a:ext cx="1395859" cy="455796"/>
          </a:xfrm>
          <a:prstGeom prst="rect">
            <a:avLst/>
          </a:prstGeom>
          <a:noFill/>
          <a:ln w="12700">
            <a:noFill/>
            <a:miter lim="800000"/>
            <a:headEnd/>
            <a:tailEnd/>
          </a:ln>
          <a:effectLst/>
        </p:spPr>
        <p:txBody>
          <a:bodyPr wrap="none" lIns="72000" tIns="36000" rIns="72000" bIns="36000" anchor="ctr"/>
          <a:lstStyle/>
          <a:p>
            <a:pPr marR="0" lvl="0" algn="r" defTabSz="914400" eaLnBrk="1" fontAlgn="auto" latinLnBrk="0" hangingPunct="1">
              <a:lnSpc>
                <a:spcPct val="100000"/>
              </a:lnSpc>
              <a:spcBef>
                <a:spcPct val="50000"/>
              </a:spcBef>
              <a:spcAft>
                <a:spcPts val="0"/>
              </a:spcAft>
              <a:buClrTx/>
              <a:buSzTx/>
              <a:buFontTx/>
              <a:buNone/>
              <a:tabLst/>
              <a:defRPr/>
            </a:pPr>
            <a:r>
              <a:rPr kumimoji="0" lang="en-US" sz="1103" b="0" i="0" u="none" strike="noStrike" kern="0" cap="none" spc="0" normalizeH="0" baseline="0" noProof="0" dirty="0">
                <a:ln>
                  <a:noFill/>
                </a:ln>
                <a:effectLst/>
                <a:uLnTx/>
                <a:uFillTx/>
              </a:rPr>
              <a:t>New</a:t>
            </a:r>
            <a:endParaRPr kumimoji="0" lang="en-US" sz="1103" b="1" i="0" u="none" strike="noStrike" kern="0" cap="none" spc="0" normalizeH="0" baseline="0" noProof="0" dirty="0">
              <a:ln>
                <a:noFill/>
              </a:ln>
              <a:effectLst/>
              <a:uLnTx/>
              <a:uFillTx/>
            </a:endParaRPr>
          </a:p>
        </p:txBody>
      </p:sp>
      <p:sp>
        <p:nvSpPr>
          <p:cNvPr id="10" name="Text Box 10">
            <a:extLst>
              <a:ext uri="{FF2B5EF4-FFF2-40B4-BE49-F238E27FC236}">
                <a16:creationId xmlns:a16="http://schemas.microsoft.com/office/drawing/2014/main" id="{2C1C302E-4B01-E460-AD43-A2B0200F0964}"/>
              </a:ext>
            </a:extLst>
          </p:cNvPr>
          <p:cNvSpPr txBox="1">
            <a:spLocks noChangeArrowheads="1"/>
          </p:cNvSpPr>
          <p:nvPr/>
        </p:nvSpPr>
        <p:spPr bwMode="auto">
          <a:xfrm>
            <a:off x="-5910" y="4303283"/>
            <a:ext cx="1395859" cy="455796"/>
          </a:xfrm>
          <a:prstGeom prst="rect">
            <a:avLst/>
          </a:prstGeom>
          <a:noFill/>
          <a:ln w="12700">
            <a:noFill/>
            <a:miter lim="800000"/>
            <a:headEnd/>
            <a:tailEnd/>
          </a:ln>
          <a:effectLst/>
        </p:spPr>
        <p:txBody>
          <a:bodyPr wrap="none" lIns="72000" tIns="36000" rIns="72000" bIns="36000" anchor="ctr"/>
          <a:lstStyle/>
          <a:p>
            <a:pPr marR="0" lvl="0" algn="r" defTabSz="914400" eaLnBrk="1" fontAlgn="auto" latinLnBrk="0" hangingPunct="1">
              <a:lnSpc>
                <a:spcPct val="100000"/>
              </a:lnSpc>
              <a:spcBef>
                <a:spcPct val="50000"/>
              </a:spcBef>
              <a:spcAft>
                <a:spcPts val="0"/>
              </a:spcAft>
              <a:buClrTx/>
              <a:buSzTx/>
              <a:buFontTx/>
              <a:buNone/>
              <a:tabLst/>
              <a:defRPr/>
            </a:pPr>
            <a:r>
              <a:rPr kumimoji="0" lang="en-US" sz="1103" b="0" i="0" u="none" strike="noStrike" kern="0" cap="none" spc="0" normalizeH="0" baseline="0" noProof="0" dirty="0">
                <a:ln>
                  <a:noFill/>
                </a:ln>
                <a:effectLst/>
                <a:uLnTx/>
                <a:uFillTx/>
              </a:rPr>
              <a:t>Current</a:t>
            </a:r>
            <a:endParaRPr kumimoji="0" lang="en-US" sz="1103" b="1" i="0" u="none" strike="noStrike" kern="0" cap="none" spc="0" normalizeH="0" baseline="0" noProof="0" dirty="0">
              <a:ln>
                <a:noFill/>
              </a:ln>
              <a:effectLst/>
              <a:uLnTx/>
              <a:uFillTx/>
            </a:endParaRPr>
          </a:p>
        </p:txBody>
      </p:sp>
      <p:sp>
        <p:nvSpPr>
          <p:cNvPr id="11" name="Text Box 12">
            <a:extLst>
              <a:ext uri="{FF2B5EF4-FFF2-40B4-BE49-F238E27FC236}">
                <a16:creationId xmlns:a16="http://schemas.microsoft.com/office/drawing/2014/main" id="{1FB306B0-CF0C-EB9D-2B2E-A7CFFD0EBCE9}"/>
              </a:ext>
            </a:extLst>
          </p:cNvPr>
          <p:cNvSpPr txBox="1">
            <a:spLocks noChangeArrowheads="1"/>
          </p:cNvSpPr>
          <p:nvPr/>
        </p:nvSpPr>
        <p:spPr bwMode="auto">
          <a:xfrm>
            <a:off x="3689" y="3115670"/>
            <a:ext cx="1395857" cy="455796"/>
          </a:xfrm>
          <a:prstGeom prst="rect">
            <a:avLst/>
          </a:prstGeom>
          <a:noFill/>
          <a:ln w="12700">
            <a:noFill/>
            <a:miter lim="800000"/>
            <a:headEnd/>
            <a:tailEnd/>
          </a:ln>
          <a:effectLst/>
        </p:spPr>
        <p:txBody>
          <a:bodyPr wrap="none" lIns="72000" tIns="36000" rIns="72000" bIns="36000" anchor="ctr"/>
          <a:lstStyle/>
          <a:p>
            <a:pPr marR="0" lvl="0" algn="ctr" defTabSz="914400" eaLnBrk="1" fontAlgn="auto" latinLnBrk="0" hangingPunct="1">
              <a:lnSpc>
                <a:spcPct val="100000"/>
              </a:lnSpc>
              <a:spcBef>
                <a:spcPts val="0"/>
              </a:spcBef>
              <a:spcAft>
                <a:spcPts val="0"/>
              </a:spcAft>
              <a:buClrTx/>
              <a:buSzTx/>
              <a:buFontTx/>
              <a:buNone/>
              <a:tabLst/>
              <a:defRPr/>
            </a:pPr>
            <a:r>
              <a:rPr kumimoji="0" lang="en-US" sz="1260" b="1" i="0" u="none" strike="noStrike" kern="0" cap="none" spc="0" normalizeH="0" baseline="0" noProof="0" dirty="0">
                <a:ln>
                  <a:noFill/>
                </a:ln>
                <a:effectLst/>
                <a:uLnTx/>
                <a:uFillTx/>
              </a:rPr>
              <a:t>Market</a:t>
            </a:r>
          </a:p>
        </p:txBody>
      </p:sp>
      <p:sp>
        <p:nvSpPr>
          <p:cNvPr id="12" name="Text Box 11">
            <a:extLst>
              <a:ext uri="{FF2B5EF4-FFF2-40B4-BE49-F238E27FC236}">
                <a16:creationId xmlns:a16="http://schemas.microsoft.com/office/drawing/2014/main" id="{8905C92B-6BDA-6AE7-1946-A5A24DB0DDDF}"/>
              </a:ext>
            </a:extLst>
          </p:cNvPr>
          <p:cNvSpPr txBox="1">
            <a:spLocks noChangeArrowheads="1"/>
          </p:cNvSpPr>
          <p:nvPr/>
        </p:nvSpPr>
        <p:spPr bwMode="auto">
          <a:xfrm>
            <a:off x="4579702" y="5996717"/>
            <a:ext cx="3020773" cy="455796"/>
          </a:xfrm>
          <a:prstGeom prst="rect">
            <a:avLst/>
          </a:prstGeom>
          <a:noFill/>
          <a:ln w="12700">
            <a:noFill/>
            <a:miter lim="800000"/>
            <a:headEnd/>
            <a:tailEnd/>
          </a:ln>
          <a:effectLst/>
        </p:spPr>
        <p:txBody>
          <a:bodyPr wrap="none" lIns="72000" tIns="36000" rIns="72000" bIns="36000" anchor="ct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effectLst/>
                <a:uLnTx/>
                <a:uFillTx/>
              </a:defRPr>
            </a:lvl1pPr>
          </a:lstStyle>
          <a:p>
            <a:r>
              <a:rPr lang="en-US" sz="1260" dirty="0"/>
              <a:t>Products</a:t>
            </a:r>
          </a:p>
        </p:txBody>
      </p:sp>
    </p:spTree>
    <p:extLst>
      <p:ext uri="{BB962C8B-B14F-4D97-AF65-F5344CB8AC3E}">
        <p14:creationId xmlns:p14="http://schemas.microsoft.com/office/powerpoint/2010/main" val="250414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A2EE4-24F6-EFF7-E36B-60EEB192FB5E}"/>
              </a:ext>
            </a:extLst>
          </p:cNvPr>
          <p:cNvSpPr>
            <a:spLocks noGrp="1"/>
          </p:cNvSpPr>
          <p:nvPr>
            <p:ph type="title"/>
          </p:nvPr>
        </p:nvSpPr>
        <p:spPr/>
        <p:txBody>
          <a:bodyPr/>
          <a:lstStyle/>
          <a:p>
            <a:r>
              <a:t>Competitor Analysis</a:t>
            </a:r>
            <a:endParaRPr lang="zh-CN" altLang="en-US" dirty="0"/>
          </a:p>
        </p:txBody>
      </p:sp>
      <p:sp>
        <p:nvSpPr>
          <p:cNvPr id="3" name="Rectangle 3">
            <a:extLst>
              <a:ext uri="{FF2B5EF4-FFF2-40B4-BE49-F238E27FC236}">
                <a16:creationId xmlns:a16="http://schemas.microsoft.com/office/drawing/2014/main" id="{2AEB5824-9EE2-3EDB-43D2-7427E8B20079}"/>
              </a:ext>
            </a:extLst>
          </p:cNvPr>
          <p:cNvSpPr>
            <a:spLocks noChangeArrowheads="1"/>
          </p:cNvSpPr>
          <p:nvPr/>
        </p:nvSpPr>
        <p:spPr bwMode="auto">
          <a:xfrm>
            <a:off x="1200763" y="1304761"/>
            <a:ext cx="4526061" cy="212424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endParaRPr lang="en-US" sz="1400" b="1" kern="0" dirty="0"/>
          </a:p>
          <a:p>
            <a:endParaRPr lang="en-US" sz="2000" kern="0" dirty="0"/>
          </a:p>
        </p:txBody>
      </p:sp>
      <p:sp>
        <p:nvSpPr>
          <p:cNvPr id="4" name="Rectangle 3">
            <a:extLst>
              <a:ext uri="{FF2B5EF4-FFF2-40B4-BE49-F238E27FC236}">
                <a16:creationId xmlns:a16="http://schemas.microsoft.com/office/drawing/2014/main" id="{876D8C51-C740-8724-9327-17A31AAE534E}"/>
              </a:ext>
            </a:extLst>
          </p:cNvPr>
          <p:cNvSpPr>
            <a:spLocks noChangeArrowheads="1"/>
          </p:cNvSpPr>
          <p:nvPr/>
        </p:nvSpPr>
        <p:spPr bwMode="auto">
          <a:xfrm>
            <a:off x="6095999" y="1304760"/>
            <a:ext cx="4526061" cy="212424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endParaRPr lang="en-US" sz="1400" b="1" kern="0" dirty="0"/>
          </a:p>
        </p:txBody>
      </p:sp>
      <p:sp>
        <p:nvSpPr>
          <p:cNvPr id="5" name="Rectangle 3">
            <a:extLst>
              <a:ext uri="{FF2B5EF4-FFF2-40B4-BE49-F238E27FC236}">
                <a16:creationId xmlns:a16="http://schemas.microsoft.com/office/drawing/2014/main" id="{B983CD3F-BCDF-D5CE-0785-CA9E72A694D6}"/>
              </a:ext>
            </a:extLst>
          </p:cNvPr>
          <p:cNvSpPr>
            <a:spLocks noChangeArrowheads="1"/>
          </p:cNvSpPr>
          <p:nvPr/>
        </p:nvSpPr>
        <p:spPr bwMode="auto">
          <a:xfrm>
            <a:off x="1200762" y="3819362"/>
            <a:ext cx="4526061" cy="212424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endParaRPr lang="en-US" sz="1400" b="1" kern="0" dirty="0"/>
          </a:p>
          <a:p>
            <a:endParaRPr lang="en-US" sz="2000" kern="0" dirty="0"/>
          </a:p>
        </p:txBody>
      </p:sp>
      <p:sp>
        <p:nvSpPr>
          <p:cNvPr id="6" name="Rectangle 3">
            <a:extLst>
              <a:ext uri="{FF2B5EF4-FFF2-40B4-BE49-F238E27FC236}">
                <a16:creationId xmlns:a16="http://schemas.microsoft.com/office/drawing/2014/main" id="{AC202021-B0C2-6759-B6E0-694191C03920}"/>
              </a:ext>
            </a:extLst>
          </p:cNvPr>
          <p:cNvSpPr>
            <a:spLocks noChangeArrowheads="1"/>
          </p:cNvSpPr>
          <p:nvPr/>
        </p:nvSpPr>
        <p:spPr bwMode="auto">
          <a:xfrm>
            <a:off x="6095998" y="3819362"/>
            <a:ext cx="4526061" cy="2124240"/>
          </a:xfrm>
          <a:prstGeom prst="rect">
            <a:avLst/>
          </a:prstGeom>
          <a:solidFill>
            <a:srgbClr val="C3CFE1"/>
          </a:solidFill>
          <a:ln w="12700">
            <a:noFill/>
            <a:miter lim="800000"/>
            <a:headEnd/>
            <a:tailEnd/>
          </a:ln>
          <a:effectLst>
            <a:outerShdw blurRad="44450" dist="27940" dir="5400000" algn="ctr">
              <a:srgbClr val="000000">
                <a:alpha val="32000"/>
              </a:srgbClr>
            </a:outerShdw>
          </a:effectLst>
        </p:spPr>
        <p:txBody>
          <a:bodyPr lIns="72000" tIns="36000" rIns="72000" bIns="36000" anchor="t"/>
          <a:lstStyle/>
          <a:p>
            <a:pPr algn="ctr"/>
            <a:endParaRPr lang="en-US" sz="1400" b="1" kern="0" dirty="0"/>
          </a:p>
          <a:p>
            <a:endParaRPr lang="en-US" sz="2000" kern="0" dirty="0"/>
          </a:p>
        </p:txBody>
      </p:sp>
      <p:sp>
        <p:nvSpPr>
          <p:cNvPr id="8" name="文本框 7">
            <a:extLst>
              <a:ext uri="{FF2B5EF4-FFF2-40B4-BE49-F238E27FC236}">
                <a16:creationId xmlns:a16="http://schemas.microsoft.com/office/drawing/2014/main" id="{731E7341-F1CA-CBBA-630C-D6C10327F53B}"/>
              </a:ext>
            </a:extLst>
          </p:cNvPr>
          <p:cNvSpPr txBox="1"/>
          <p:nvPr/>
        </p:nvSpPr>
        <p:spPr>
          <a:xfrm>
            <a:off x="1288150" y="1450428"/>
            <a:ext cx="4351283" cy="1978572"/>
          </a:xfrm>
          <a:prstGeom prst="rect">
            <a:avLst/>
          </a:prstGeom>
          <a:noFill/>
          <a:ln>
            <a:noFill/>
          </a:ln>
        </p:spPr>
        <p:txBody>
          <a:bodyPr wrap="square" rtlCol="0">
            <a:normAutofit fontScale="62500" lnSpcReduction="20000"/>
          </a:bodyPr>
          <a:lstStyle/>
          <a:p>
            <a:pPr algn="l"/>
            <a:r>
              <a:rPr dirty="0"/>
              <a:t>Microsoft, a global leader in technology and innovation, faces stiff competition across its diverse product and service offerings. The company's main competitors include established tech giants like Google, Apple, and Amazon, as well as emerging players in cloud computing and software services such as VMware, Salesforce, and Mozilla. Microsoft's competitive landscape is shaped by its presence in various markets, including cloud computing services (Azure), personal computing (Windows operating systems, Surface devices), productivity software (Microsoft Office Suite), online services (Bing, MSN), gaming (Xbox), and more.</a:t>
            </a:r>
            <a:endParaRPr lang="zh-CN" altLang="en-US" sz="1200" dirty="0"/>
          </a:p>
        </p:txBody>
      </p:sp>
      <p:sp>
        <p:nvSpPr>
          <p:cNvPr id="9" name="文本框 8">
            <a:extLst>
              <a:ext uri="{FF2B5EF4-FFF2-40B4-BE49-F238E27FC236}">
                <a16:creationId xmlns:a16="http://schemas.microsoft.com/office/drawing/2014/main" id="{DC582D3A-113E-B860-8461-334CBB55B2FB}"/>
              </a:ext>
            </a:extLst>
          </p:cNvPr>
          <p:cNvSpPr txBox="1"/>
          <p:nvPr/>
        </p:nvSpPr>
        <p:spPr>
          <a:xfrm>
            <a:off x="6197209" y="1420948"/>
            <a:ext cx="4351283" cy="2008051"/>
          </a:xfrm>
          <a:prstGeom prst="rect">
            <a:avLst/>
          </a:prstGeom>
          <a:noFill/>
          <a:ln>
            <a:noFill/>
          </a:ln>
        </p:spPr>
        <p:txBody>
          <a:bodyPr wrap="square" rtlCol="0">
            <a:normAutofit fontScale="62500" lnSpcReduction="20000"/>
          </a:bodyPr>
          <a:lstStyle/>
          <a:p>
            <a:pPr algn="l"/>
            <a:r>
              <a:rPr dirty="0"/>
              <a:t>Microsoft's financial health is robust, with a market capitalization of $3.02 trillion, showcasing its significant presence in the tech industry. The company's net income stood at $72.36 billion, indicating strong profitability. Microsoft's financial metrics, such as P/E ratio, Price/Sales, and Price/Book, reflect its strong market position and investor confidence compared to industry and sector averages. The company's revenue and net income have shown impressive growth, with a 20.1% year-over-year increase in quarterly revenue to $51.7 billion and a 21.4% rise in net income to $18.8 billion for the fiscal quarter ending December 31, 2021. This financial growth is partly attributed to the positive impacts of the COVID-19 pandemic on its cloud business and productivity tools.</a:t>
            </a:r>
            <a:endParaRPr lang="zh-CN" altLang="en-US" sz="1200" dirty="0"/>
          </a:p>
        </p:txBody>
      </p:sp>
      <p:sp>
        <p:nvSpPr>
          <p:cNvPr id="10" name="文本框 9">
            <a:extLst>
              <a:ext uri="{FF2B5EF4-FFF2-40B4-BE49-F238E27FC236}">
                <a16:creationId xmlns:a16="http://schemas.microsoft.com/office/drawing/2014/main" id="{65833C8F-6906-8A31-0382-150439885EC3}"/>
              </a:ext>
            </a:extLst>
          </p:cNvPr>
          <p:cNvSpPr txBox="1"/>
          <p:nvPr/>
        </p:nvSpPr>
        <p:spPr>
          <a:xfrm>
            <a:off x="1288149" y="3888826"/>
            <a:ext cx="4351283" cy="1975945"/>
          </a:xfrm>
          <a:prstGeom prst="rect">
            <a:avLst/>
          </a:prstGeom>
          <a:noFill/>
          <a:ln>
            <a:noFill/>
          </a:ln>
        </p:spPr>
        <p:txBody>
          <a:bodyPr wrap="square" rtlCol="0">
            <a:normAutofit fontScale="62500" lnSpcReduction="20000"/>
          </a:bodyPr>
          <a:lstStyle/>
          <a:p>
            <a:pPr algn="l"/>
            <a:r>
              <a:rPr dirty="0"/>
              <a:t>Microsoft's product portfolio is extensive, catering to both individual consumers and businesses. Key products include: - **Windows Operating System:** The cornerstone of Microsoft's offerings, providing functionality and simplicity for personal and professional use. - **Microsoft Office Suite:** A critical tool for productivity across various user segments, from students to multinational corporations. - **Cloud Services:** Microsoft has increasingly focused on delivering value through cloud-based services, including Azure, Office 365, and Dynamics CRM Online, among others. These services cater to a wide range of needs, from business operations to personal productivity and entertainment. - **Online Services and Content:** Through platforms like Bing, MSN, Xbox LIVE, and Outlook.com, Microsoft offers a variety of content and services to consumers and businesses.</a:t>
            </a:r>
            <a:endParaRPr lang="zh-CN" altLang="en-US" sz="1200" dirty="0"/>
          </a:p>
        </p:txBody>
      </p:sp>
      <p:sp>
        <p:nvSpPr>
          <p:cNvPr id="11" name="文本框 10">
            <a:extLst>
              <a:ext uri="{FF2B5EF4-FFF2-40B4-BE49-F238E27FC236}">
                <a16:creationId xmlns:a16="http://schemas.microsoft.com/office/drawing/2014/main" id="{50868A25-BDC9-0140-FBAA-3E7094CCD553}"/>
              </a:ext>
            </a:extLst>
          </p:cNvPr>
          <p:cNvSpPr txBox="1"/>
          <p:nvPr/>
        </p:nvSpPr>
        <p:spPr>
          <a:xfrm>
            <a:off x="6197209" y="3888827"/>
            <a:ext cx="4351283" cy="1891862"/>
          </a:xfrm>
          <a:prstGeom prst="rect">
            <a:avLst/>
          </a:prstGeom>
          <a:noFill/>
          <a:ln>
            <a:noFill/>
          </a:ln>
        </p:spPr>
        <p:txBody>
          <a:bodyPr wrap="square" rtlCol="0">
            <a:normAutofit fontScale="85000" lnSpcReduction="20000"/>
          </a:bodyPr>
          <a:lstStyle/>
          <a:p>
            <a:pPr algn="l"/>
            <a:r>
              <a:rPr dirty="0"/>
              <a:t>High Competition: Microsoft operates in highly competitive markets, with significant pressure from companies like Google and Apple, which continue to innovate and capture market share. Changing Consumer Needs: The tech industry is fast-evolving, with consumer preferences and needs constantly changing. Microsoft must continue to innovate and adapt to maintain its market position.</a:t>
            </a:r>
            <a:endParaRPr lang="zh-CN" altLang="en-US" sz="1200" dirty="0"/>
          </a:p>
        </p:txBody>
      </p:sp>
    </p:spTree>
    <p:extLst>
      <p:ext uri="{BB962C8B-B14F-4D97-AF65-F5344CB8AC3E}">
        <p14:creationId xmlns:p14="http://schemas.microsoft.com/office/powerpoint/2010/main" val="136406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A2EE4-24F6-EFF7-E36B-60EEB192FB5E}"/>
              </a:ext>
            </a:extLst>
          </p:cNvPr>
          <p:cNvSpPr>
            <a:spLocks noGrp="1"/>
          </p:cNvSpPr>
          <p:nvPr>
            <p:ph type="title"/>
          </p:nvPr>
        </p:nvSpPr>
        <p:spPr/>
        <p:txBody>
          <a:bodyPr/>
          <a:lstStyle/>
          <a:p>
            <a:r>
              <a:t>Due Diligence</a:t>
            </a:r>
            <a:endParaRPr lang="zh-CN" altLang="en-US" dirty="0"/>
          </a:p>
        </p:txBody>
      </p:sp>
      <p:sp>
        <p:nvSpPr>
          <p:cNvPr id="7" name="Rectangle 3">
            <a:extLst>
              <a:ext uri="{FF2B5EF4-FFF2-40B4-BE49-F238E27FC236}">
                <a16:creationId xmlns:a16="http://schemas.microsoft.com/office/drawing/2014/main" id="{40A555E0-9DA9-C030-4BA3-53E56850D306}"/>
              </a:ext>
            </a:extLst>
          </p:cNvPr>
          <p:cNvSpPr/>
          <p:nvPr/>
        </p:nvSpPr>
        <p:spPr>
          <a:xfrm>
            <a:off x="566191" y="1257952"/>
            <a:ext cx="3049368" cy="4543758"/>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marR="0" lvl="0" defTabSz="914400" rtl="0" eaLnBrk="1" fontAlgn="auto" latinLnBrk="0" hangingPunct="1">
              <a:lnSpc>
                <a:spcPct val="100000"/>
              </a:lnSpc>
              <a:spcBef>
                <a:spcPts val="0"/>
              </a:spcBef>
              <a:spcAft>
                <a:spcPts val="1200"/>
              </a:spcAft>
              <a:buClrTx/>
              <a:buSzTx/>
              <a:buFontTx/>
              <a:buNone/>
              <a:tabLst/>
              <a:defRPr/>
            </a:pPr>
            <a:endParaRPr lang="en-US" sz="780" b="1" dirty="0">
              <a:solidFill>
                <a:schemeClr val="tx1"/>
              </a:solidFill>
              <a:latin typeface="Arial" panose="020B0604020202020204"/>
            </a:endParaRPr>
          </a:p>
        </p:txBody>
      </p:sp>
      <p:sp>
        <p:nvSpPr>
          <p:cNvPr id="12" name="Rectangle 3">
            <a:extLst>
              <a:ext uri="{FF2B5EF4-FFF2-40B4-BE49-F238E27FC236}">
                <a16:creationId xmlns:a16="http://schemas.microsoft.com/office/drawing/2014/main" id="{DDAFBE37-D1D0-1BD9-2012-FABC4D77A4F5}"/>
              </a:ext>
            </a:extLst>
          </p:cNvPr>
          <p:cNvSpPr/>
          <p:nvPr/>
        </p:nvSpPr>
        <p:spPr>
          <a:xfrm>
            <a:off x="4571315" y="1256307"/>
            <a:ext cx="3049368" cy="4543758"/>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marR="0" lvl="0" defTabSz="914400" rtl="0" eaLnBrk="1" fontAlgn="auto" latinLnBrk="0" hangingPunct="1">
              <a:lnSpc>
                <a:spcPct val="100000"/>
              </a:lnSpc>
              <a:spcBef>
                <a:spcPts val="0"/>
              </a:spcBef>
              <a:spcAft>
                <a:spcPts val="1200"/>
              </a:spcAft>
              <a:buClrTx/>
              <a:buSzTx/>
              <a:buFontTx/>
              <a:buNone/>
              <a:tabLst/>
              <a:defRPr/>
            </a:pPr>
            <a:endParaRPr lang="en-US" sz="780" b="1" dirty="0">
              <a:solidFill>
                <a:schemeClr val="tx1"/>
              </a:solidFill>
              <a:latin typeface="Arial" panose="020B0604020202020204"/>
            </a:endParaRPr>
          </a:p>
        </p:txBody>
      </p:sp>
      <p:sp>
        <p:nvSpPr>
          <p:cNvPr id="13" name="Rectangle 3">
            <a:extLst>
              <a:ext uri="{FF2B5EF4-FFF2-40B4-BE49-F238E27FC236}">
                <a16:creationId xmlns:a16="http://schemas.microsoft.com/office/drawing/2014/main" id="{93D5DE65-93A6-1164-81B2-EB59D50CB37F}"/>
              </a:ext>
            </a:extLst>
          </p:cNvPr>
          <p:cNvSpPr/>
          <p:nvPr/>
        </p:nvSpPr>
        <p:spPr>
          <a:xfrm>
            <a:off x="8576441" y="1257952"/>
            <a:ext cx="3049368" cy="4543758"/>
          </a:xfrm>
          <a:prstGeom prst="rect">
            <a:avLst/>
          </a:prstGeom>
          <a:solidFill>
            <a:srgbClr val="DDE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52" tIns="34976" rIns="69952" bIns="34976" rtlCol="0" anchor="t"/>
          <a:lstStyle/>
          <a:p>
            <a:pPr marR="0" lvl="0" defTabSz="914400" rtl="0" eaLnBrk="1" fontAlgn="auto" latinLnBrk="0" hangingPunct="1">
              <a:lnSpc>
                <a:spcPct val="100000"/>
              </a:lnSpc>
              <a:spcBef>
                <a:spcPts val="0"/>
              </a:spcBef>
              <a:spcAft>
                <a:spcPts val="1200"/>
              </a:spcAft>
              <a:buClrTx/>
              <a:buSzTx/>
              <a:buFontTx/>
              <a:buNone/>
              <a:tabLst/>
              <a:defRPr/>
            </a:pPr>
            <a:endParaRPr lang="en-US" sz="780" b="1" dirty="0">
              <a:solidFill>
                <a:schemeClr val="tx1"/>
              </a:solidFill>
              <a:latin typeface="Arial" panose="020B0604020202020204"/>
            </a:endParaRPr>
          </a:p>
        </p:txBody>
      </p:sp>
      <p:sp>
        <p:nvSpPr>
          <p:cNvPr id="14" name="文本框 13">
            <a:extLst>
              <a:ext uri="{FF2B5EF4-FFF2-40B4-BE49-F238E27FC236}">
                <a16:creationId xmlns:a16="http://schemas.microsoft.com/office/drawing/2014/main" id="{24ABA03D-D86C-3BC5-156C-5AEB92F0CA72}"/>
              </a:ext>
            </a:extLst>
          </p:cNvPr>
          <p:cNvSpPr txBox="1"/>
          <p:nvPr/>
        </p:nvSpPr>
        <p:spPr>
          <a:xfrm>
            <a:off x="672662" y="1387365"/>
            <a:ext cx="2774731" cy="4412699"/>
          </a:xfrm>
          <a:prstGeom prst="rect">
            <a:avLst/>
          </a:prstGeom>
          <a:noFill/>
          <a:ln>
            <a:noFill/>
          </a:ln>
        </p:spPr>
        <p:txBody>
          <a:bodyPr wrap="square" rtlCol="0">
            <a:normAutofit fontScale="62500" lnSpcReduction="20000"/>
          </a:bodyPr>
          <a:lstStyle/>
          <a:p>
            <a:pPr algn="l"/>
            <a:r>
              <a:rPr dirty="0"/>
              <a:t>#### Financial Performance and Health</a:t>
            </a:r>
            <a:br>
              <a:rPr dirty="0"/>
            </a:br>
            <a:br>
              <a:rPr dirty="0"/>
            </a:br>
            <a:r>
              <a:rPr dirty="0"/>
              <a:t>- **Market Capitalization:** Microsoft boasts a market cap of $3.02 trillion, significantly outpacing its competitors in the prepackaged software industry, computer sector, and NASDAQ exchange.</a:t>
            </a:r>
            <a:br>
              <a:rPr dirty="0"/>
            </a:br>
            <a:r>
              <a:rPr dirty="0"/>
              <a:t>- **Dividend Yield:** The company has a dividend yield of 0.76%, which is lower than the industry and sector averages, indicating a potential preference for reinvesting earnings into growth initiatives.</a:t>
            </a:r>
            <a:br>
              <a:rPr dirty="0"/>
            </a:br>
            <a:r>
              <a:rPr dirty="0"/>
              <a:t>- **P/E Ratio:** With a P/E ratio of 35.21, Microsoft is valued higher than the industry and sector averages, reflecting high investor confidence in its future earnings potential.</a:t>
            </a:r>
            <a:br>
              <a:rPr dirty="0"/>
            </a:br>
            <a:r>
              <a:rPr dirty="0"/>
              <a:t>- **Revenue and Net Income:** Microsoft reported a 20.1% year-over-year increase in quarterly revenue to $51.7 billion and a 21.4% increase in net income to $18.8 billion for Q2 of its 2022 fiscal year.</a:t>
            </a:r>
            <a:br>
              <a:rPr dirty="0"/>
            </a:br>
            <a:r>
              <a:rPr dirty="0"/>
              <a:t>- **Operating Income:** The operating income for the same quarter grew by 24.3% year-over-year to $22.2 billion, showcasing strong operational efficiency.</a:t>
            </a:r>
            <a:endParaRPr lang="zh-CN" altLang="en-US" sz="1200" dirty="0"/>
          </a:p>
        </p:txBody>
      </p:sp>
      <p:sp>
        <p:nvSpPr>
          <p:cNvPr id="15" name="文本框 14">
            <a:extLst>
              <a:ext uri="{FF2B5EF4-FFF2-40B4-BE49-F238E27FC236}">
                <a16:creationId xmlns:a16="http://schemas.microsoft.com/office/drawing/2014/main" id="{B6617403-9C97-CA07-F8F8-88218002A044}"/>
              </a:ext>
            </a:extLst>
          </p:cNvPr>
          <p:cNvSpPr txBox="1"/>
          <p:nvPr/>
        </p:nvSpPr>
        <p:spPr>
          <a:xfrm>
            <a:off x="4708634" y="1421844"/>
            <a:ext cx="2774731" cy="4378219"/>
          </a:xfrm>
          <a:prstGeom prst="rect">
            <a:avLst/>
          </a:prstGeom>
          <a:noFill/>
          <a:ln>
            <a:noFill/>
          </a:ln>
        </p:spPr>
        <p:txBody>
          <a:bodyPr wrap="square" rtlCol="0">
            <a:normAutofit fontScale="70000" lnSpcReduction="20000"/>
          </a:bodyPr>
          <a:lstStyle/>
          <a:p>
            <a:pPr algn="l"/>
            <a:r>
              <a:rPr dirty="0"/>
              <a:t>#### Market Competition</a:t>
            </a:r>
            <a:br>
              <a:rPr dirty="0"/>
            </a:br>
            <a:br>
              <a:rPr dirty="0"/>
            </a:br>
            <a:r>
              <a:rPr dirty="0"/>
              <a:t>- **Main Competitors:** Microsoft faces stiff competition from giants like Google and Apple, which continue to innovate and capture market share, especially in areas like remote working tools and consumer electronics.</a:t>
            </a:r>
            <a:br>
              <a:rPr dirty="0"/>
            </a:br>
            <a:r>
              <a:rPr dirty="0"/>
              <a:t>- **Market Threats:** The company is challenged by changing consumer needs, the rise of open-source projects, potential lawsuits, cybercrime, and software piracy. Its modest market share in smartphones and tablets is a concern given the consumer shift towards these devices.</a:t>
            </a:r>
            <a:br>
              <a:rPr dirty="0"/>
            </a:br>
            <a:r>
              <a:rPr dirty="0"/>
              <a:t>- **Competitive Landscape:** Microsoft operates in a highly competitive environment across various domains, including software, cloud services, artificial intelligence, and more, with competitors ranging from Apple to Amazon and Google.</a:t>
            </a:r>
            <a:endParaRPr lang="zh-CN" altLang="en-US" sz="1200" dirty="0"/>
          </a:p>
        </p:txBody>
      </p:sp>
      <p:sp>
        <p:nvSpPr>
          <p:cNvPr id="16" name="文本框 15">
            <a:extLst>
              <a:ext uri="{FF2B5EF4-FFF2-40B4-BE49-F238E27FC236}">
                <a16:creationId xmlns:a16="http://schemas.microsoft.com/office/drawing/2014/main" id="{0D524DF8-95E2-CA08-F8E4-D8C7DCDEB570}"/>
              </a:ext>
            </a:extLst>
          </p:cNvPr>
          <p:cNvSpPr txBox="1"/>
          <p:nvPr/>
        </p:nvSpPr>
        <p:spPr>
          <a:xfrm>
            <a:off x="8744607" y="1400824"/>
            <a:ext cx="2774731" cy="4274761"/>
          </a:xfrm>
          <a:prstGeom prst="rect">
            <a:avLst/>
          </a:prstGeom>
          <a:noFill/>
          <a:ln>
            <a:noFill/>
          </a:ln>
        </p:spPr>
        <p:txBody>
          <a:bodyPr wrap="square" rtlCol="0">
            <a:normAutofit fontScale="77500" lnSpcReduction="20000"/>
          </a:bodyPr>
          <a:lstStyle/>
          <a:p>
            <a:pPr algn="l"/>
            <a:r>
              <a:rPr dirty="0"/>
              <a:t>#### Strategic Initiatives</a:t>
            </a:r>
            <a:br>
              <a:rPr dirty="0"/>
            </a:br>
            <a:br>
              <a:rPr dirty="0"/>
            </a:br>
            <a:r>
              <a:rPr dirty="0"/>
              <a:t>- **Mission and Innovation:** Microsoft aims to empower every person and organization globally, focusing on creating local opportunities and leveraging artificial intelligence to deliver effective solutions.</a:t>
            </a:r>
            <a:br>
              <a:rPr dirty="0"/>
            </a:br>
            <a:r>
              <a:rPr dirty="0"/>
              <a:t>- **Growth Strategies:** The company is identifying new growth categories and making strategic acquisitions, such as Activision Blizzard and partnerships like the one with Netflix, to broaden its reach and enhance its product portfolio.</a:t>
            </a:r>
            <a:br>
              <a:rPr dirty="0"/>
            </a:br>
            <a:r>
              <a:rPr dirty="0"/>
              <a:t>- **Sustainability and Diversity:** Microsoft is making progress in reducing carbon emissions and championing diversity and inclusion within the organization, aligning with broader societal and environmental goals.</a:t>
            </a:r>
            <a:endParaRPr lang="zh-CN" altLang="en-US" sz="1200" dirty="0"/>
          </a:p>
        </p:txBody>
      </p:sp>
    </p:spTree>
    <p:extLst>
      <p:ext uri="{BB962C8B-B14F-4D97-AF65-F5344CB8AC3E}">
        <p14:creationId xmlns:p14="http://schemas.microsoft.com/office/powerpoint/2010/main" val="2753551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DDB2968-01C3-478C-9301-375CA8A9E06D}"/>
              </a:ext>
            </a:extLst>
          </p:cNvPr>
          <p:cNvGraphicFramePr>
            <a:graphicFrameLocks noChangeAspect="1"/>
          </p:cNvGraphicFramePr>
          <p:nvPr>
            <p:custDataLst>
              <p:tags r:id="rId1"/>
            </p:custDataLst>
            <p:extLst>
              <p:ext uri="{D42A27DB-BD31-4B8C-83A1-F6EECF244321}">
                <p14:modId xmlns:p14="http://schemas.microsoft.com/office/powerpoint/2010/main" val="3379322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921767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j3kf1Mi.bCwwVgqXSHBu9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Office">
  <a:themeElements>
    <a:clrScheme name="Benutzerdefiniert 1">
      <a:dk1>
        <a:sysClr val="windowText" lastClr="000000"/>
      </a:dk1>
      <a:lt1>
        <a:sysClr val="window" lastClr="FFFFFF"/>
      </a:lt1>
      <a:dk2>
        <a:srgbClr val="003366"/>
      </a:dk2>
      <a:lt2>
        <a:srgbClr val="DFE5EF"/>
      </a:lt2>
      <a:accent1>
        <a:srgbClr val="003366"/>
      </a:accent1>
      <a:accent2>
        <a:srgbClr val="1A2536"/>
      </a:accent2>
      <a:accent3>
        <a:srgbClr val="4C6C9C"/>
      </a:accent3>
      <a:accent4>
        <a:srgbClr val="6F8DB9"/>
      </a:accent4>
      <a:accent5>
        <a:srgbClr val="9DB1CF"/>
      </a:accent5>
      <a:accent6>
        <a:srgbClr val="E95E27"/>
      </a:accent6>
      <a:hlink>
        <a:srgbClr val="E95E27"/>
      </a:hlink>
      <a:folHlink>
        <a:srgbClr val="E95E2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w="12700" cap="flat" cmpd="sng" algn="ctr">
          <a:noFill/>
          <a:prstDash val="solid"/>
          <a:miter lim="800000"/>
        </a:ln>
        <a:effectLst/>
      </a:spPr>
      <a:bodyPr rot="0" spcFirstLastPara="0" vertOverflow="overflow" horzOverflow="overflow" vert="horz" wrap="none" lIns="0" tIns="100905" rIns="0" bIns="100905" numCol="1" spcCol="0" rtlCol="0" fromWordArt="0" anchor="t" anchorCtr="0" forceAA="0" compatLnSpc="1">
        <a:prstTxWarp prst="textNoShape">
          <a:avLst/>
        </a:prstTxWarp>
        <a:noAutofit/>
      </a:bodyPr>
      <a:lstStyle>
        <a:defPPr algn="ctr">
          <a:spcBef>
            <a:spcPct val="0"/>
          </a:spcBef>
          <a:spcAft>
            <a:spcPct val="0"/>
          </a:spcAft>
          <a:defRPr sz="127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lgn="ctr">
          <a:solidFill>
            <a:schemeClr val="accent1"/>
          </a:solidFill>
          <a:prstDash val="solid"/>
          <a:miter lim="800000"/>
          <a:headEnd type="none"/>
          <a:tailEnd type="none"/>
        </a:ln>
        <a:effectLst/>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rtlCol="0">
        <a:spAutoFit/>
      </a:bodyPr>
      <a:lstStyle>
        <a:defPPr algn="l">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2267</Words>
  <Application>Microsoft Office PowerPoint</Application>
  <PresentationFormat>Widescreen</PresentationFormat>
  <Paragraphs>87</Paragraphs>
  <Slides>9</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Anaheim</vt:lpstr>
      <vt:lpstr>Arial</vt:lpstr>
      <vt:lpstr>Calibri</vt:lpstr>
      <vt:lpstr>Courier New</vt:lpstr>
      <vt:lpstr>Symbol</vt:lpstr>
      <vt:lpstr>2_Office</vt:lpstr>
      <vt:lpstr>think-cell Folie</vt:lpstr>
      <vt:lpstr>Microsoft </vt:lpstr>
      <vt:lpstr>Overview</vt:lpstr>
      <vt:lpstr>SWOT Analysis</vt:lpstr>
      <vt:lpstr>Porter Five Forces Analysis</vt:lpstr>
      <vt:lpstr>Business Canvas</vt:lpstr>
      <vt:lpstr>Ansoff Matrix Analysis</vt:lpstr>
      <vt:lpstr>Competitor Analysis</vt:lpstr>
      <vt:lpstr>Due Diligence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Oleksandr Arsentiev</dc:creator>
  <cp:lastModifiedBy>蒋 昊霖</cp:lastModifiedBy>
  <cp:revision>112</cp:revision>
  <dcterms:created xsi:type="dcterms:W3CDTF">2023-01-06T22:44:10Z</dcterms:created>
  <dcterms:modified xsi:type="dcterms:W3CDTF">2024-05-04T16:30:41Z</dcterms:modified>
</cp:coreProperties>
</file>